
<file path=[Content_Types].xml><?xml version="1.0" encoding="utf-8"?>
<Types xmlns="http://schemas.openxmlformats.org/package/2006/content-types">
  <Default Extension="fntdata" ContentType="application/x-fontdata"/>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68"/>
  </p:notesMasterIdLst>
  <p:sldIdLst>
    <p:sldId id="315" r:id="rId2"/>
    <p:sldId id="288" r:id="rId3"/>
    <p:sldId id="257" r:id="rId4"/>
    <p:sldId id="317" r:id="rId5"/>
    <p:sldId id="318" r:id="rId6"/>
    <p:sldId id="319" r:id="rId7"/>
    <p:sldId id="320" r:id="rId8"/>
    <p:sldId id="321" r:id="rId9"/>
    <p:sldId id="322" r:id="rId10"/>
    <p:sldId id="323" r:id="rId11"/>
    <p:sldId id="324" r:id="rId12"/>
    <p:sldId id="325" r:id="rId13"/>
    <p:sldId id="326" r:id="rId14"/>
    <p:sldId id="327" r:id="rId15"/>
    <p:sldId id="328" r:id="rId16"/>
    <p:sldId id="329" r:id="rId17"/>
    <p:sldId id="330" r:id="rId18"/>
    <p:sldId id="332" r:id="rId19"/>
    <p:sldId id="333" r:id="rId20"/>
    <p:sldId id="305" r:id="rId21"/>
    <p:sldId id="334" r:id="rId22"/>
    <p:sldId id="307" r:id="rId23"/>
    <p:sldId id="335" r:id="rId24"/>
    <p:sldId id="336" r:id="rId25"/>
    <p:sldId id="337" r:id="rId26"/>
    <p:sldId id="338" r:id="rId27"/>
    <p:sldId id="339" r:id="rId28"/>
    <p:sldId id="342" r:id="rId29"/>
    <p:sldId id="341" r:id="rId30"/>
    <p:sldId id="259" r:id="rId31"/>
    <p:sldId id="262" r:id="rId32"/>
    <p:sldId id="279" r:id="rId33"/>
    <p:sldId id="295" r:id="rId34"/>
    <p:sldId id="296" r:id="rId35"/>
    <p:sldId id="270" r:id="rId36"/>
    <p:sldId id="261" r:id="rId37"/>
    <p:sldId id="263" r:id="rId38"/>
    <p:sldId id="284" r:id="rId39"/>
    <p:sldId id="264" r:id="rId40"/>
    <p:sldId id="297" r:id="rId41"/>
    <p:sldId id="298" r:id="rId42"/>
    <p:sldId id="265" r:id="rId43"/>
    <p:sldId id="300" r:id="rId44"/>
    <p:sldId id="301" r:id="rId45"/>
    <p:sldId id="302" r:id="rId46"/>
    <p:sldId id="303" r:id="rId47"/>
    <p:sldId id="304" r:id="rId48"/>
    <p:sldId id="306" r:id="rId49"/>
    <p:sldId id="308" r:id="rId50"/>
    <p:sldId id="309" r:id="rId51"/>
    <p:sldId id="310" r:id="rId52"/>
    <p:sldId id="311" r:id="rId53"/>
    <p:sldId id="312" r:id="rId54"/>
    <p:sldId id="290" r:id="rId55"/>
    <p:sldId id="343" r:id="rId56"/>
    <p:sldId id="283" r:id="rId57"/>
    <p:sldId id="344" r:id="rId58"/>
    <p:sldId id="285" r:id="rId59"/>
    <p:sldId id="345" r:id="rId60"/>
    <p:sldId id="346" r:id="rId61"/>
    <p:sldId id="347" r:id="rId62"/>
    <p:sldId id="348" r:id="rId63"/>
    <p:sldId id="349" r:id="rId64"/>
    <p:sldId id="316" r:id="rId65"/>
    <p:sldId id="294" r:id="rId66"/>
    <p:sldId id="293" r:id="rId67"/>
  </p:sldIdLst>
  <p:sldSz cx="9144000" cy="5143500" type="screen16x9"/>
  <p:notesSz cx="6858000" cy="9144000"/>
  <p:embeddedFontLst>
    <p:embeddedFont>
      <p:font typeface="Arabic Typesetting" panose="03020402040406030203" pitchFamily="66" charset="-78"/>
      <p:regular r:id="rId69"/>
    </p:embeddedFont>
    <p:embeddedFont>
      <p:font typeface="Calibri" panose="020F0502020204030204" pitchFamily="34" charset="0"/>
      <p:regular r:id="rId70"/>
      <p:bold r:id="rId71"/>
      <p:italic r:id="rId72"/>
      <p:boldItalic r:id="rId73"/>
    </p:embeddedFont>
    <p:embeddedFont>
      <p:font typeface="Montserrat" panose="00000500000000000000" pitchFamily="2" charset="0"/>
      <p:regular r:id="rId74"/>
      <p:bold r:id="rId75"/>
      <p:italic r:id="rId76"/>
      <p:boldItalic r:id="rId77"/>
    </p:embeddedFont>
    <p:embeddedFont>
      <p:font typeface="Montserrat ExtraBold" panose="00000900000000000000" pitchFamily="2" charset="0"/>
      <p:bold r:id="rId78"/>
      <p:boldItalic r:id="rId79"/>
    </p:embeddedFont>
    <p:embeddedFont>
      <p:font typeface="Montserrat Light" panose="00000400000000000000" pitchFamily="2" charset="0"/>
      <p:regular r:id="rId80"/>
      <p:bold r:id="rId81"/>
      <p:italic r:id="rId82"/>
      <p:boldItalic r:id="rId8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373EE1-90F3-4FE0-9EEE-656C0F00654E}">
  <a:tblStyle styleId="{1D373EE1-90F3-4FE0-9EEE-656C0F00654E}"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7B0D5483-EFC2-4D69-8ADA-A6407E3F96A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9" d="100"/>
          <a:sy n="89" d="100"/>
        </p:scale>
        <p:origin x="846"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84" Type="http://schemas.openxmlformats.org/officeDocument/2006/relationships/presProps" Target="pres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86"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font" Target="fonts/font1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01978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48060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 name="Google Shape;112;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c94a01246b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c94a01246b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58657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c94a01246b_0_1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8" name="Google Shape;478;gc94a01246b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5304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804489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95186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073467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5162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97895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954988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61543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9291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4742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
        <p:cNvGrpSpPr/>
        <p:nvPr/>
      </p:nvGrpSpPr>
      <p:grpSpPr>
        <a:xfrm>
          <a:off x="0" y="0"/>
          <a:ext cx="0" cy="0"/>
          <a:chOff x="0" y="0"/>
          <a:chExt cx="0" cy="0"/>
        </a:xfrm>
      </p:grpSpPr>
      <p:sp>
        <p:nvSpPr>
          <p:cNvPr id="93" name="Google Shape;9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 name="Google Shape;9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023607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06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c94a01246b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c94a01246b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c94a01246b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c94a01246b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476787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c94a01246b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c94a01246b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c94a01246b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c94a01246b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698163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c94a01246b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c94a01246b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c94a01246b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c94a01246b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497322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6158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97804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c94a01246b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c94a01246b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153574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c94a01246b_0_2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2" name="Google Shape;582;gc94a01246b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699775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3"/>
        <p:cNvGrpSpPr/>
        <p:nvPr/>
      </p:nvGrpSpPr>
      <p:grpSpPr>
        <a:xfrm>
          <a:off x="0" y="0"/>
          <a:ext cx="0" cy="0"/>
          <a:chOff x="0" y="0"/>
          <a:chExt cx="0" cy="0"/>
        </a:xfrm>
      </p:grpSpPr>
      <p:sp>
        <p:nvSpPr>
          <p:cNvPr id="1134" name="Google Shape;1134;g639e1ea3a2_494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5" name="Google Shape;1135;g639e1ea3a2_494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6"/>
        <p:cNvGrpSpPr/>
        <p:nvPr/>
      </p:nvGrpSpPr>
      <p:grpSpPr>
        <a:xfrm>
          <a:off x="0" y="0"/>
          <a:ext cx="0" cy="0"/>
          <a:chOff x="0" y="0"/>
          <a:chExt cx="0" cy="0"/>
        </a:xfrm>
      </p:grpSpPr>
      <p:sp>
        <p:nvSpPr>
          <p:cNvPr id="1127" name="Google Shape;1127;g134fb1cf8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8" name="Google Shape;1128;g134fb1cf8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365627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072865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bg>
      <p:bgPr>
        <a:gradFill>
          <a:gsLst>
            <a:gs pos="0">
              <a:srgbClr val="3C78D8"/>
            </a:gs>
            <a:gs pos="100000">
              <a:srgbClr val="00FFFF"/>
            </a:gs>
          </a:gsLst>
          <a:lin ang="5400700" scaled="0"/>
        </a:gradFill>
        <a:effectLst/>
      </p:bgPr>
    </p:bg>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26"/>
            <a:ext cx="9144000" cy="5143523"/>
          </a:xfrm>
          <a:prstGeom prst="rect">
            <a:avLst/>
          </a:prstGeom>
          <a:noFill/>
          <a:ln>
            <a:noFill/>
          </a:ln>
        </p:spPr>
      </p:pic>
      <p:sp>
        <p:nvSpPr>
          <p:cNvPr id="11" name="Google Shape;11;p2"/>
          <p:cNvSpPr txBox="1">
            <a:spLocks noGrp="1"/>
          </p:cNvSpPr>
          <p:nvPr>
            <p:ph type="ctrTitle"/>
          </p:nvPr>
        </p:nvSpPr>
        <p:spPr>
          <a:xfrm>
            <a:off x="2302050" y="1223200"/>
            <a:ext cx="4539900" cy="2697000"/>
          </a:xfrm>
          <a:prstGeom prst="rect">
            <a:avLst/>
          </a:prstGeom>
        </p:spPr>
        <p:txBody>
          <a:bodyPr spcFirstLastPara="1" wrap="square" lIns="0" tIns="0" rIns="0" bIns="0"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bg>
      <p:bgPr>
        <a:gradFill>
          <a:gsLst>
            <a:gs pos="0">
              <a:srgbClr val="4050E5"/>
            </a:gs>
            <a:gs pos="100000">
              <a:srgbClr val="C833FF"/>
            </a:gs>
          </a:gsLst>
          <a:lin ang="5400700" scaled="0"/>
        </a:gradFill>
        <a:effectLst/>
      </p:bgPr>
    </p:bg>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26"/>
            <a:ext cx="9144000" cy="5143523"/>
          </a:xfrm>
          <a:prstGeom prst="rect">
            <a:avLst/>
          </a:prstGeom>
          <a:noFill/>
          <a:ln>
            <a:noFill/>
          </a:ln>
        </p:spPr>
      </p:pic>
      <p:sp>
        <p:nvSpPr>
          <p:cNvPr id="14" name="Google Shape;14;p3"/>
          <p:cNvSpPr txBox="1">
            <a:spLocks noGrp="1"/>
          </p:cNvSpPr>
          <p:nvPr>
            <p:ph type="ctrTitle"/>
          </p:nvPr>
        </p:nvSpPr>
        <p:spPr>
          <a:xfrm>
            <a:off x="2438550" y="1811950"/>
            <a:ext cx="4266900" cy="1159800"/>
          </a:xfrm>
          <a:prstGeom prst="rect">
            <a:avLst/>
          </a:prstGeom>
        </p:spPr>
        <p:txBody>
          <a:bodyPr spcFirstLastPara="1" wrap="square" lIns="0" tIns="0" rIns="0" bIns="0"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5" name="Google Shape;15;p3"/>
          <p:cNvSpPr txBox="1">
            <a:spLocks noGrp="1"/>
          </p:cNvSpPr>
          <p:nvPr>
            <p:ph type="subTitle" idx="1"/>
          </p:nvPr>
        </p:nvSpPr>
        <p:spPr>
          <a:xfrm>
            <a:off x="2438550" y="2840054"/>
            <a:ext cx="4266900" cy="784800"/>
          </a:xfrm>
          <a:prstGeom prst="rect">
            <a:avLst/>
          </a:prstGeom>
        </p:spPr>
        <p:txBody>
          <a:bodyPr spcFirstLastPara="1" wrap="square" lIns="0" tIns="0" rIns="0" bIns="0" anchor="ctr" anchorCtr="0">
            <a:noAutofit/>
          </a:bodyPr>
          <a:lstStyle>
            <a:lvl1pPr lvl="0" algn="ctr" rtl="0">
              <a:spcBef>
                <a:spcPts val="0"/>
              </a:spcBef>
              <a:spcAft>
                <a:spcPts val="0"/>
              </a:spcAft>
              <a:buClr>
                <a:schemeClr val="lt1"/>
              </a:buClr>
              <a:buSzPts val="1800"/>
              <a:buNone/>
              <a:defRPr sz="1800">
                <a:solidFill>
                  <a:schemeClr val="lt1"/>
                </a:solidFill>
              </a:defRPr>
            </a:lvl1pPr>
            <a:lvl2pPr lvl="1" algn="ctr" rtl="0">
              <a:spcBef>
                <a:spcPts val="1000"/>
              </a:spcBef>
              <a:spcAft>
                <a:spcPts val="0"/>
              </a:spcAft>
              <a:buClr>
                <a:schemeClr val="lt1"/>
              </a:buClr>
              <a:buSzPts val="1800"/>
              <a:buNone/>
              <a:defRPr sz="1800">
                <a:solidFill>
                  <a:schemeClr val="lt1"/>
                </a:solidFill>
              </a:defRPr>
            </a:lvl2pPr>
            <a:lvl3pPr lvl="2" algn="ctr" rtl="0">
              <a:spcBef>
                <a:spcPts val="1000"/>
              </a:spcBef>
              <a:spcAft>
                <a:spcPts val="0"/>
              </a:spcAft>
              <a:buClr>
                <a:schemeClr val="lt1"/>
              </a:buClr>
              <a:buSzPts val="1800"/>
              <a:buNone/>
              <a:defRPr sz="1800">
                <a:solidFill>
                  <a:schemeClr val="lt1"/>
                </a:solidFill>
              </a:defRPr>
            </a:lvl3pPr>
            <a:lvl4pPr lvl="3" algn="ctr" rtl="0">
              <a:spcBef>
                <a:spcPts val="1000"/>
              </a:spcBef>
              <a:spcAft>
                <a:spcPts val="0"/>
              </a:spcAft>
              <a:buClr>
                <a:schemeClr val="lt1"/>
              </a:buClr>
              <a:buSzPts val="1800"/>
              <a:buNone/>
              <a:defRPr sz="1800">
                <a:solidFill>
                  <a:schemeClr val="lt1"/>
                </a:solidFill>
              </a:defRPr>
            </a:lvl4pPr>
            <a:lvl5pPr lvl="4" algn="ctr" rtl="0">
              <a:spcBef>
                <a:spcPts val="1000"/>
              </a:spcBef>
              <a:spcAft>
                <a:spcPts val="0"/>
              </a:spcAft>
              <a:buClr>
                <a:schemeClr val="lt1"/>
              </a:buClr>
              <a:buSzPts val="1800"/>
              <a:buNone/>
              <a:defRPr sz="1800">
                <a:solidFill>
                  <a:schemeClr val="lt1"/>
                </a:solidFill>
              </a:defRPr>
            </a:lvl5pPr>
            <a:lvl6pPr lvl="5" algn="ctr" rtl="0">
              <a:spcBef>
                <a:spcPts val="1000"/>
              </a:spcBef>
              <a:spcAft>
                <a:spcPts val="0"/>
              </a:spcAft>
              <a:buClr>
                <a:schemeClr val="lt1"/>
              </a:buClr>
              <a:buSzPts val="1800"/>
              <a:buNone/>
              <a:defRPr sz="1800">
                <a:solidFill>
                  <a:schemeClr val="lt1"/>
                </a:solidFill>
              </a:defRPr>
            </a:lvl6pPr>
            <a:lvl7pPr lvl="6" algn="ctr" rtl="0">
              <a:spcBef>
                <a:spcPts val="1000"/>
              </a:spcBef>
              <a:spcAft>
                <a:spcPts val="0"/>
              </a:spcAft>
              <a:buClr>
                <a:schemeClr val="lt1"/>
              </a:buClr>
              <a:buSzPts val="1800"/>
              <a:buNone/>
              <a:defRPr sz="1800">
                <a:solidFill>
                  <a:schemeClr val="lt1"/>
                </a:solidFill>
              </a:defRPr>
            </a:lvl7pPr>
            <a:lvl8pPr lvl="7" algn="ctr" rtl="0">
              <a:spcBef>
                <a:spcPts val="1000"/>
              </a:spcBef>
              <a:spcAft>
                <a:spcPts val="0"/>
              </a:spcAft>
              <a:buClr>
                <a:schemeClr val="lt1"/>
              </a:buClr>
              <a:buSzPts val="1800"/>
              <a:buNone/>
              <a:defRPr sz="1800">
                <a:solidFill>
                  <a:schemeClr val="lt1"/>
                </a:solidFill>
              </a:defRPr>
            </a:lvl8pPr>
            <a:lvl9pPr lvl="8" algn="ctr" rtl="0">
              <a:spcBef>
                <a:spcPts val="1000"/>
              </a:spcBef>
              <a:spcAft>
                <a:spcPts val="1000"/>
              </a:spcAft>
              <a:buClr>
                <a:schemeClr val="lt1"/>
              </a:buClr>
              <a:buSzPts val="1800"/>
              <a:buNone/>
              <a:defRPr sz="1800">
                <a:solidFill>
                  <a:schemeClr val="lt1"/>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bg>
      <p:bgPr>
        <a:gradFill>
          <a:gsLst>
            <a:gs pos="0">
              <a:srgbClr val="3C78D8"/>
            </a:gs>
            <a:gs pos="100000">
              <a:srgbClr val="00FFFF"/>
            </a:gs>
          </a:gsLst>
          <a:lin ang="5400700" scaled="0"/>
        </a:gradFill>
        <a:effectLst/>
      </p:bgPr>
    </p:bg>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 name="Google Shape;23;p5"/>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24" name="Google Shape;24;p5"/>
          <p:cNvSpPr txBox="1">
            <a:spLocks noGrp="1"/>
          </p:cNvSpPr>
          <p:nvPr>
            <p:ph type="body" idx="1"/>
          </p:nvPr>
        </p:nvSpPr>
        <p:spPr>
          <a:xfrm>
            <a:off x="3844325" y="805325"/>
            <a:ext cx="4842600" cy="3548100"/>
          </a:xfrm>
          <a:prstGeom prst="rect">
            <a:avLst/>
          </a:prstGeom>
        </p:spPr>
        <p:txBody>
          <a:bodyPr spcFirstLastPara="1" wrap="square" lIns="0" tIns="0" rIns="0" bIns="0" anchor="ctr" anchorCtr="0">
            <a:noAutofit/>
          </a:bodyPr>
          <a:lstStyle>
            <a:lvl1pPr marL="457200" lvl="0" indent="-368300">
              <a:spcBef>
                <a:spcPts val="600"/>
              </a:spcBef>
              <a:spcAft>
                <a:spcPts val="0"/>
              </a:spcAft>
              <a:buSzPts val="2200"/>
              <a:buChar char="◦"/>
              <a:defRPr/>
            </a:lvl1pPr>
            <a:lvl2pPr marL="914400" lvl="1" indent="-368300">
              <a:spcBef>
                <a:spcPts val="1000"/>
              </a:spcBef>
              <a:spcAft>
                <a:spcPts val="0"/>
              </a:spcAft>
              <a:buSzPts val="2200"/>
              <a:buChar char="◦"/>
              <a:defRPr/>
            </a:lvl2pPr>
            <a:lvl3pPr marL="1371600" lvl="2" indent="-368300">
              <a:spcBef>
                <a:spcPts val="1000"/>
              </a:spcBef>
              <a:spcAft>
                <a:spcPts val="0"/>
              </a:spcAft>
              <a:buSzPts val="2200"/>
              <a:buChar char="◦"/>
              <a:defRPr/>
            </a:lvl3pPr>
            <a:lvl4pPr marL="1828800" lvl="3" indent="-368300">
              <a:spcBef>
                <a:spcPts val="1000"/>
              </a:spcBef>
              <a:spcAft>
                <a:spcPts val="0"/>
              </a:spcAft>
              <a:buSzPts val="2200"/>
              <a:buChar char="◦"/>
              <a:defRPr/>
            </a:lvl4pPr>
            <a:lvl5pPr marL="2286000" lvl="4" indent="-368300">
              <a:spcBef>
                <a:spcPts val="1000"/>
              </a:spcBef>
              <a:spcAft>
                <a:spcPts val="0"/>
              </a:spcAft>
              <a:buSzPts val="2200"/>
              <a:buChar char="◦"/>
              <a:defRPr/>
            </a:lvl5pPr>
            <a:lvl6pPr marL="2743200" lvl="5" indent="-368300">
              <a:spcBef>
                <a:spcPts val="1000"/>
              </a:spcBef>
              <a:spcAft>
                <a:spcPts val="0"/>
              </a:spcAft>
              <a:buSzPts val="2200"/>
              <a:buChar char="◦"/>
              <a:defRPr/>
            </a:lvl6pPr>
            <a:lvl7pPr marL="3200400" lvl="6" indent="-368300">
              <a:spcBef>
                <a:spcPts val="1000"/>
              </a:spcBef>
              <a:spcAft>
                <a:spcPts val="0"/>
              </a:spcAft>
              <a:buSzPts val="2200"/>
              <a:buChar char="◦"/>
              <a:defRPr/>
            </a:lvl7pPr>
            <a:lvl8pPr marL="3657600" lvl="7" indent="-368300">
              <a:spcBef>
                <a:spcPts val="1000"/>
              </a:spcBef>
              <a:spcAft>
                <a:spcPts val="0"/>
              </a:spcAft>
              <a:buSzPts val="2200"/>
              <a:buChar char="◦"/>
              <a:defRPr/>
            </a:lvl8pPr>
            <a:lvl9pPr marL="4114800" lvl="8" indent="-368300">
              <a:spcBef>
                <a:spcPts val="1000"/>
              </a:spcBef>
              <a:spcAft>
                <a:spcPts val="1000"/>
              </a:spcAft>
              <a:buSzPts val="2200"/>
              <a:buChar char="◦"/>
              <a:defRPr/>
            </a:lvl9pPr>
          </a:lstStyle>
          <a:p>
            <a:endParaRPr/>
          </a:p>
        </p:txBody>
      </p:sp>
      <p:sp>
        <p:nvSpPr>
          <p:cNvPr id="25" name="Google Shape;25;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 Image">
  <p:cSld name="TITLE_AND_BODY_1">
    <p:bg>
      <p:bgPr>
        <a:gradFill>
          <a:gsLst>
            <a:gs pos="0">
              <a:srgbClr val="8790B9"/>
            </a:gs>
            <a:gs pos="100000">
              <a:srgbClr val="D4ECFF"/>
            </a:gs>
          </a:gsLst>
          <a:lin ang="5400700" scaled="0"/>
        </a:gradFill>
        <a:effectLst/>
      </p:bgPr>
    </p:bg>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699000" y="790150"/>
            <a:ext cx="3494700" cy="828000"/>
          </a:xfrm>
          <a:prstGeom prst="rect">
            <a:avLst/>
          </a:prstGeom>
        </p:spPr>
        <p:txBody>
          <a:bodyPr spcFirstLastPara="1" wrap="square" lIns="0" tIns="0" rIns="0" bIns="0" anchor="b" anchorCtr="0">
            <a:noAutofit/>
          </a:bodyPr>
          <a:lstStyle>
            <a:lvl1pPr lvl="0" rtl="0">
              <a:spcBef>
                <a:spcPts val="0"/>
              </a:spcBef>
              <a:spcAft>
                <a:spcPts val="0"/>
              </a:spcAft>
              <a:buClr>
                <a:schemeClr val="dk1"/>
              </a:buClr>
              <a:buSzPts val="2600"/>
              <a:buNone/>
              <a:defRPr>
                <a:solidFill>
                  <a:schemeClr val="dk1"/>
                </a:solidFill>
              </a:defRPr>
            </a:lvl1pPr>
            <a:lvl2pPr lvl="1" rtl="0">
              <a:spcBef>
                <a:spcPts val="0"/>
              </a:spcBef>
              <a:spcAft>
                <a:spcPts val="0"/>
              </a:spcAft>
              <a:buClr>
                <a:schemeClr val="dk1"/>
              </a:buClr>
              <a:buSzPts val="2600"/>
              <a:buNone/>
              <a:defRPr>
                <a:solidFill>
                  <a:schemeClr val="dk1"/>
                </a:solidFill>
              </a:defRPr>
            </a:lvl2pPr>
            <a:lvl3pPr lvl="2" rtl="0">
              <a:spcBef>
                <a:spcPts val="0"/>
              </a:spcBef>
              <a:spcAft>
                <a:spcPts val="0"/>
              </a:spcAft>
              <a:buClr>
                <a:schemeClr val="dk1"/>
              </a:buClr>
              <a:buSzPts val="2600"/>
              <a:buNone/>
              <a:defRPr>
                <a:solidFill>
                  <a:schemeClr val="dk1"/>
                </a:solidFill>
              </a:defRPr>
            </a:lvl3pPr>
            <a:lvl4pPr lvl="3" rtl="0">
              <a:spcBef>
                <a:spcPts val="0"/>
              </a:spcBef>
              <a:spcAft>
                <a:spcPts val="0"/>
              </a:spcAft>
              <a:buClr>
                <a:schemeClr val="dk1"/>
              </a:buClr>
              <a:buSzPts val="2600"/>
              <a:buNone/>
              <a:defRPr>
                <a:solidFill>
                  <a:schemeClr val="dk1"/>
                </a:solidFill>
              </a:defRPr>
            </a:lvl4pPr>
            <a:lvl5pPr lvl="4" rtl="0">
              <a:spcBef>
                <a:spcPts val="0"/>
              </a:spcBef>
              <a:spcAft>
                <a:spcPts val="0"/>
              </a:spcAft>
              <a:buClr>
                <a:schemeClr val="dk1"/>
              </a:buClr>
              <a:buSzPts val="2600"/>
              <a:buNone/>
              <a:defRPr>
                <a:solidFill>
                  <a:schemeClr val="dk1"/>
                </a:solidFill>
              </a:defRPr>
            </a:lvl5pPr>
            <a:lvl6pPr lvl="5" rtl="0">
              <a:spcBef>
                <a:spcPts val="0"/>
              </a:spcBef>
              <a:spcAft>
                <a:spcPts val="0"/>
              </a:spcAft>
              <a:buClr>
                <a:schemeClr val="dk1"/>
              </a:buClr>
              <a:buSzPts val="2600"/>
              <a:buNone/>
              <a:defRPr>
                <a:solidFill>
                  <a:schemeClr val="dk1"/>
                </a:solidFill>
              </a:defRPr>
            </a:lvl6pPr>
            <a:lvl7pPr lvl="6" rtl="0">
              <a:spcBef>
                <a:spcPts val="0"/>
              </a:spcBef>
              <a:spcAft>
                <a:spcPts val="0"/>
              </a:spcAft>
              <a:buClr>
                <a:schemeClr val="dk1"/>
              </a:buClr>
              <a:buSzPts val="2600"/>
              <a:buNone/>
              <a:defRPr>
                <a:solidFill>
                  <a:schemeClr val="dk1"/>
                </a:solidFill>
              </a:defRPr>
            </a:lvl7pPr>
            <a:lvl8pPr lvl="7" rtl="0">
              <a:spcBef>
                <a:spcPts val="0"/>
              </a:spcBef>
              <a:spcAft>
                <a:spcPts val="0"/>
              </a:spcAft>
              <a:buClr>
                <a:schemeClr val="dk1"/>
              </a:buClr>
              <a:buSzPts val="2600"/>
              <a:buNone/>
              <a:defRPr>
                <a:solidFill>
                  <a:schemeClr val="dk1"/>
                </a:solidFill>
              </a:defRPr>
            </a:lvl8pPr>
            <a:lvl9pPr lvl="8" rtl="0">
              <a:spcBef>
                <a:spcPts val="0"/>
              </a:spcBef>
              <a:spcAft>
                <a:spcPts val="0"/>
              </a:spcAft>
              <a:buClr>
                <a:schemeClr val="dk1"/>
              </a:buClr>
              <a:buSzPts val="2600"/>
              <a:buNone/>
              <a:defRPr>
                <a:solidFill>
                  <a:schemeClr val="dk1"/>
                </a:solidFill>
              </a:defRPr>
            </a:lvl9pPr>
          </a:lstStyle>
          <a:p>
            <a:endParaRPr/>
          </a:p>
        </p:txBody>
      </p:sp>
      <p:sp>
        <p:nvSpPr>
          <p:cNvPr id="29" name="Google Shape;29;p6"/>
          <p:cNvSpPr txBox="1">
            <a:spLocks noGrp="1"/>
          </p:cNvSpPr>
          <p:nvPr>
            <p:ph type="body" idx="1"/>
          </p:nvPr>
        </p:nvSpPr>
        <p:spPr>
          <a:xfrm>
            <a:off x="699000" y="1770225"/>
            <a:ext cx="3494700" cy="2583300"/>
          </a:xfrm>
          <a:prstGeom prst="rect">
            <a:avLst/>
          </a:prstGeom>
        </p:spPr>
        <p:txBody>
          <a:bodyPr spcFirstLastPara="1" wrap="square" lIns="0" tIns="0" rIns="0" bIns="0" anchor="t" anchorCtr="0">
            <a:noAutofit/>
          </a:bodyPr>
          <a:lstStyle>
            <a:lvl1pPr marL="457200" lvl="0" indent="-368300" rtl="0">
              <a:spcBef>
                <a:spcPts val="600"/>
              </a:spcBef>
              <a:spcAft>
                <a:spcPts val="0"/>
              </a:spcAft>
              <a:buSzPts val="2200"/>
              <a:buChar char="◦"/>
              <a:defRPr/>
            </a:lvl1pPr>
            <a:lvl2pPr marL="914400" lvl="1" indent="-368300" rtl="0">
              <a:spcBef>
                <a:spcPts val="1000"/>
              </a:spcBef>
              <a:spcAft>
                <a:spcPts val="0"/>
              </a:spcAft>
              <a:buSzPts val="2200"/>
              <a:buChar char="◦"/>
              <a:defRPr/>
            </a:lvl2pPr>
            <a:lvl3pPr marL="1371600" lvl="2" indent="-368300" rtl="0">
              <a:spcBef>
                <a:spcPts val="1000"/>
              </a:spcBef>
              <a:spcAft>
                <a:spcPts val="0"/>
              </a:spcAft>
              <a:buSzPts val="2200"/>
              <a:buChar char="◦"/>
              <a:defRPr/>
            </a:lvl3pPr>
            <a:lvl4pPr marL="1828800" lvl="3" indent="-368300" rtl="0">
              <a:spcBef>
                <a:spcPts val="1000"/>
              </a:spcBef>
              <a:spcAft>
                <a:spcPts val="0"/>
              </a:spcAft>
              <a:buSzPts val="2200"/>
              <a:buChar char="◦"/>
              <a:defRPr/>
            </a:lvl4pPr>
            <a:lvl5pPr marL="2286000" lvl="4" indent="-368300" rtl="0">
              <a:spcBef>
                <a:spcPts val="1000"/>
              </a:spcBef>
              <a:spcAft>
                <a:spcPts val="0"/>
              </a:spcAft>
              <a:buSzPts val="2200"/>
              <a:buChar char="◦"/>
              <a:defRPr/>
            </a:lvl5pPr>
            <a:lvl6pPr marL="2743200" lvl="5" indent="-368300" rtl="0">
              <a:spcBef>
                <a:spcPts val="1000"/>
              </a:spcBef>
              <a:spcAft>
                <a:spcPts val="0"/>
              </a:spcAft>
              <a:buSzPts val="2200"/>
              <a:buChar char="◦"/>
              <a:defRPr/>
            </a:lvl6pPr>
            <a:lvl7pPr marL="3200400" lvl="6" indent="-368300" rtl="0">
              <a:spcBef>
                <a:spcPts val="1000"/>
              </a:spcBef>
              <a:spcAft>
                <a:spcPts val="0"/>
              </a:spcAft>
              <a:buSzPts val="2200"/>
              <a:buChar char="◦"/>
              <a:defRPr/>
            </a:lvl7pPr>
            <a:lvl8pPr marL="3657600" lvl="7" indent="-368300" rtl="0">
              <a:spcBef>
                <a:spcPts val="1000"/>
              </a:spcBef>
              <a:spcAft>
                <a:spcPts val="0"/>
              </a:spcAft>
              <a:buSzPts val="2200"/>
              <a:buChar char="◦"/>
              <a:defRPr/>
            </a:lvl8pPr>
            <a:lvl9pPr marL="4114800" lvl="8" indent="-368300" rtl="0">
              <a:spcBef>
                <a:spcPts val="1000"/>
              </a:spcBef>
              <a:spcAft>
                <a:spcPts val="1000"/>
              </a:spcAft>
              <a:buSzPts val="2200"/>
              <a:buChar char="◦"/>
              <a:defRPr/>
            </a:lvl9pPr>
          </a:lstStyle>
          <a:p>
            <a:endParaRPr/>
          </a:p>
        </p:txBody>
      </p:sp>
      <p:sp>
        <p:nvSpPr>
          <p:cNvPr id="30" name="Google Shape;30;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bg>
      <p:bgPr>
        <a:gradFill>
          <a:gsLst>
            <a:gs pos="0">
              <a:srgbClr val="46E180"/>
            </a:gs>
            <a:gs pos="100000">
              <a:srgbClr val="B8DF32"/>
            </a:gs>
          </a:gsLst>
          <a:lin ang="5400700" scaled="0"/>
        </a:gradFill>
        <a:effectLst/>
      </p:bgPr>
    </p:bg>
    <p:spTree>
      <p:nvGrpSpPr>
        <p:cNvPr id="1" name="Shape 31"/>
        <p:cNvGrpSpPr/>
        <p:nvPr/>
      </p:nvGrpSpPr>
      <p:grpSpPr>
        <a:xfrm>
          <a:off x="0" y="0"/>
          <a:ext cx="0" cy="0"/>
          <a:chOff x="0" y="0"/>
          <a:chExt cx="0" cy="0"/>
        </a:xfrm>
      </p:grpSpPr>
      <p:pic>
        <p:nvPicPr>
          <p:cNvPr id="32" name="Google Shape;32;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3" name="Google Shape;33;p7"/>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34" name="Google Shape;34;p7"/>
          <p:cNvSpPr txBox="1">
            <a:spLocks noGrp="1"/>
          </p:cNvSpPr>
          <p:nvPr>
            <p:ph type="body" idx="1"/>
          </p:nvPr>
        </p:nvSpPr>
        <p:spPr>
          <a:xfrm>
            <a:off x="3844325" y="805325"/>
            <a:ext cx="2250300" cy="3540600"/>
          </a:xfrm>
          <a:prstGeom prst="rect">
            <a:avLst/>
          </a:prstGeom>
        </p:spPr>
        <p:txBody>
          <a:bodyPr spcFirstLastPara="1" wrap="square" lIns="0" tIns="0" rIns="0" bIns="0" anchor="ctr" anchorCtr="0">
            <a:noAutofit/>
          </a:bodyPr>
          <a:lstStyle>
            <a:lvl1pPr marL="457200" lvl="0" indent="-342900">
              <a:spcBef>
                <a:spcPts val="60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35" name="Google Shape;35;p7"/>
          <p:cNvSpPr txBox="1">
            <a:spLocks noGrp="1"/>
          </p:cNvSpPr>
          <p:nvPr>
            <p:ph type="body" idx="2"/>
          </p:nvPr>
        </p:nvSpPr>
        <p:spPr>
          <a:xfrm>
            <a:off x="6436624" y="805325"/>
            <a:ext cx="2250300" cy="3540600"/>
          </a:xfrm>
          <a:prstGeom prst="rect">
            <a:avLst/>
          </a:prstGeom>
        </p:spPr>
        <p:txBody>
          <a:bodyPr spcFirstLastPara="1" wrap="square" lIns="0" tIns="0" rIns="0" bIns="0" anchor="ctr" anchorCtr="0">
            <a:noAutofit/>
          </a:bodyPr>
          <a:lstStyle>
            <a:lvl1pPr marL="457200" lvl="0" indent="-342900">
              <a:spcBef>
                <a:spcPts val="600"/>
              </a:spcBef>
              <a:spcAft>
                <a:spcPts val="0"/>
              </a:spcAft>
              <a:buSzPts val="1800"/>
              <a:buChar char="◦"/>
              <a:defRPr sz="1800"/>
            </a:lvl1pPr>
            <a:lvl2pPr marL="914400" lvl="1" indent="-342900">
              <a:spcBef>
                <a:spcPts val="1000"/>
              </a:spcBef>
              <a:spcAft>
                <a:spcPts val="0"/>
              </a:spcAft>
              <a:buSzPts val="1800"/>
              <a:buChar char="◦"/>
              <a:defRPr sz="1800"/>
            </a:lvl2pPr>
            <a:lvl3pPr marL="1371600" lvl="2" indent="-342900">
              <a:spcBef>
                <a:spcPts val="1000"/>
              </a:spcBef>
              <a:spcAft>
                <a:spcPts val="0"/>
              </a:spcAft>
              <a:buSzPts val="1800"/>
              <a:buChar char="◦"/>
              <a:defRPr sz="1800"/>
            </a:lvl3pPr>
            <a:lvl4pPr marL="1828800" lvl="3" indent="-342900">
              <a:spcBef>
                <a:spcPts val="1000"/>
              </a:spcBef>
              <a:spcAft>
                <a:spcPts val="0"/>
              </a:spcAft>
              <a:buSzPts val="1800"/>
              <a:buChar char="◦"/>
              <a:defRPr sz="1800"/>
            </a:lvl4pPr>
            <a:lvl5pPr marL="2286000" lvl="4" indent="-342900">
              <a:spcBef>
                <a:spcPts val="1000"/>
              </a:spcBef>
              <a:spcAft>
                <a:spcPts val="0"/>
              </a:spcAft>
              <a:buSzPts val="1800"/>
              <a:buChar char="◦"/>
              <a:defRPr sz="1800"/>
            </a:lvl5pPr>
            <a:lvl6pPr marL="2743200" lvl="5" indent="-342900">
              <a:spcBef>
                <a:spcPts val="1000"/>
              </a:spcBef>
              <a:spcAft>
                <a:spcPts val="0"/>
              </a:spcAft>
              <a:buSzPts val="1800"/>
              <a:buChar char="◦"/>
              <a:defRPr sz="1800"/>
            </a:lvl6pPr>
            <a:lvl7pPr marL="3200400" lvl="6" indent="-342900">
              <a:spcBef>
                <a:spcPts val="1000"/>
              </a:spcBef>
              <a:spcAft>
                <a:spcPts val="0"/>
              </a:spcAft>
              <a:buSzPts val="1800"/>
              <a:buChar char="◦"/>
              <a:defRPr sz="1800"/>
            </a:lvl7pPr>
            <a:lvl8pPr marL="3657600" lvl="7" indent="-342900">
              <a:spcBef>
                <a:spcPts val="1000"/>
              </a:spcBef>
              <a:spcAft>
                <a:spcPts val="0"/>
              </a:spcAft>
              <a:buSzPts val="1800"/>
              <a:buChar char="◦"/>
              <a:defRPr sz="1800"/>
            </a:lvl8pPr>
            <a:lvl9pPr marL="4114800" lvl="8" indent="-342900">
              <a:spcBef>
                <a:spcPts val="1000"/>
              </a:spcBef>
              <a:spcAft>
                <a:spcPts val="1000"/>
              </a:spcAft>
              <a:buSzPts val="1800"/>
              <a:buChar char="◦"/>
              <a:defRPr sz="1800"/>
            </a:lvl9pPr>
          </a:lstStyle>
          <a:p>
            <a:endParaRPr/>
          </a:p>
        </p:txBody>
      </p:sp>
      <p:sp>
        <p:nvSpPr>
          <p:cNvPr id="36" name="Google Shape;36;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bg>
      <p:bgPr>
        <a:gradFill>
          <a:gsLst>
            <a:gs pos="0">
              <a:srgbClr val="E61E7F"/>
            </a:gs>
            <a:gs pos="100000">
              <a:srgbClr val="FF9900"/>
            </a:gs>
          </a:gsLst>
          <a:lin ang="5400700" scaled="0"/>
        </a:gradFill>
        <a:effectLst/>
      </p:bgPr>
    </p:bg>
    <p:spTree>
      <p:nvGrpSpPr>
        <p:cNvPr id="1" name="Shape 37"/>
        <p:cNvGrpSpPr/>
        <p:nvPr/>
      </p:nvGrpSpPr>
      <p:grpSpPr>
        <a:xfrm>
          <a:off x="0" y="0"/>
          <a:ext cx="0" cy="0"/>
          <a:chOff x="0" y="0"/>
          <a:chExt cx="0" cy="0"/>
        </a:xfrm>
      </p:grpSpPr>
      <p:pic>
        <p:nvPicPr>
          <p:cNvPr id="38" name="Google Shape;38;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39" name="Google Shape;39;p8"/>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lvl1pPr lvl="0" rtl="0">
              <a:spcBef>
                <a:spcPts val="0"/>
              </a:spcBef>
              <a:spcAft>
                <a:spcPts val="0"/>
              </a:spcAft>
              <a:buSzPts val="2600"/>
              <a:buNone/>
              <a:defRPr/>
            </a:lvl1pPr>
            <a:lvl2pPr lvl="1" rtl="0">
              <a:spcBef>
                <a:spcPts val="0"/>
              </a:spcBef>
              <a:spcAft>
                <a:spcPts val="0"/>
              </a:spcAft>
              <a:buSzPts val="2600"/>
              <a:buNone/>
              <a:defRPr/>
            </a:lvl2pPr>
            <a:lvl3pPr lvl="2" rtl="0">
              <a:spcBef>
                <a:spcPts val="0"/>
              </a:spcBef>
              <a:spcAft>
                <a:spcPts val="0"/>
              </a:spcAft>
              <a:buSzPts val="2600"/>
              <a:buNone/>
              <a:defRPr/>
            </a:lvl3pPr>
            <a:lvl4pPr lvl="3" rtl="0">
              <a:spcBef>
                <a:spcPts val="0"/>
              </a:spcBef>
              <a:spcAft>
                <a:spcPts val="0"/>
              </a:spcAft>
              <a:buSzPts val="2600"/>
              <a:buNone/>
              <a:defRPr/>
            </a:lvl4pPr>
            <a:lvl5pPr lvl="4" rtl="0">
              <a:spcBef>
                <a:spcPts val="0"/>
              </a:spcBef>
              <a:spcAft>
                <a:spcPts val="0"/>
              </a:spcAft>
              <a:buSzPts val="2600"/>
              <a:buNone/>
              <a:defRPr/>
            </a:lvl5pPr>
            <a:lvl6pPr lvl="5" rtl="0">
              <a:spcBef>
                <a:spcPts val="0"/>
              </a:spcBef>
              <a:spcAft>
                <a:spcPts val="0"/>
              </a:spcAft>
              <a:buSzPts val="2600"/>
              <a:buNone/>
              <a:defRPr/>
            </a:lvl6pPr>
            <a:lvl7pPr lvl="6" rtl="0">
              <a:spcBef>
                <a:spcPts val="0"/>
              </a:spcBef>
              <a:spcAft>
                <a:spcPts val="0"/>
              </a:spcAft>
              <a:buSzPts val="2600"/>
              <a:buNone/>
              <a:defRPr/>
            </a:lvl7pPr>
            <a:lvl8pPr lvl="7" rtl="0">
              <a:spcBef>
                <a:spcPts val="0"/>
              </a:spcBef>
              <a:spcAft>
                <a:spcPts val="0"/>
              </a:spcAft>
              <a:buSzPts val="2600"/>
              <a:buNone/>
              <a:defRPr/>
            </a:lvl8pPr>
            <a:lvl9pPr lvl="8" rtl="0">
              <a:spcBef>
                <a:spcPts val="0"/>
              </a:spcBef>
              <a:spcAft>
                <a:spcPts val="0"/>
              </a:spcAft>
              <a:buSzPts val="2600"/>
              <a:buNone/>
              <a:defRPr/>
            </a:lvl9pPr>
          </a:lstStyle>
          <a:p>
            <a:endParaRPr/>
          </a:p>
        </p:txBody>
      </p:sp>
      <p:sp>
        <p:nvSpPr>
          <p:cNvPr id="40" name="Google Shape;40;p8"/>
          <p:cNvSpPr txBox="1">
            <a:spLocks noGrp="1"/>
          </p:cNvSpPr>
          <p:nvPr>
            <p:ph type="body" idx="1"/>
          </p:nvPr>
        </p:nvSpPr>
        <p:spPr>
          <a:xfrm>
            <a:off x="3844325" y="797725"/>
            <a:ext cx="1481700" cy="3540600"/>
          </a:xfrm>
          <a:prstGeom prst="rect">
            <a:avLst/>
          </a:prstGeom>
        </p:spPr>
        <p:txBody>
          <a:bodyPr spcFirstLastPara="1" wrap="square" lIns="0" tIns="0" rIns="0" bIns="0" anchor="ctr" anchorCtr="0">
            <a:noAutofit/>
          </a:bodyPr>
          <a:lstStyle>
            <a:lvl1pPr marL="457200" lvl="0" indent="-317500" rtl="0">
              <a:spcBef>
                <a:spcPts val="600"/>
              </a:spcBef>
              <a:spcAft>
                <a:spcPts val="0"/>
              </a:spcAft>
              <a:buSzPts val="1400"/>
              <a:buChar char="◦"/>
              <a:defRPr sz="1400"/>
            </a:lvl1pPr>
            <a:lvl2pPr marL="914400" lvl="1" indent="-317500" rtl="0">
              <a:spcBef>
                <a:spcPts val="1000"/>
              </a:spcBef>
              <a:spcAft>
                <a:spcPts val="0"/>
              </a:spcAft>
              <a:buSzPts val="1400"/>
              <a:buChar char="◦"/>
              <a:defRPr sz="1400"/>
            </a:lvl2pPr>
            <a:lvl3pPr marL="1371600" lvl="2" indent="-317500" rtl="0">
              <a:spcBef>
                <a:spcPts val="1000"/>
              </a:spcBef>
              <a:spcAft>
                <a:spcPts val="0"/>
              </a:spcAft>
              <a:buSzPts val="1400"/>
              <a:buChar char="◦"/>
              <a:defRPr sz="1400"/>
            </a:lvl3pPr>
            <a:lvl4pPr marL="1828800" lvl="3" indent="-317500" rtl="0">
              <a:spcBef>
                <a:spcPts val="1000"/>
              </a:spcBef>
              <a:spcAft>
                <a:spcPts val="0"/>
              </a:spcAft>
              <a:buSzPts val="1400"/>
              <a:buChar char="◦"/>
              <a:defRPr sz="1400"/>
            </a:lvl4pPr>
            <a:lvl5pPr marL="2286000" lvl="4" indent="-317500" rtl="0">
              <a:spcBef>
                <a:spcPts val="1000"/>
              </a:spcBef>
              <a:spcAft>
                <a:spcPts val="0"/>
              </a:spcAft>
              <a:buSzPts val="1400"/>
              <a:buChar char="◦"/>
              <a:defRPr sz="1400"/>
            </a:lvl5pPr>
            <a:lvl6pPr marL="2743200" lvl="5" indent="-317500" rtl="0">
              <a:spcBef>
                <a:spcPts val="1000"/>
              </a:spcBef>
              <a:spcAft>
                <a:spcPts val="0"/>
              </a:spcAft>
              <a:buSzPts val="1400"/>
              <a:buChar char="◦"/>
              <a:defRPr sz="1400"/>
            </a:lvl6pPr>
            <a:lvl7pPr marL="3200400" lvl="6" indent="-317500" rtl="0">
              <a:spcBef>
                <a:spcPts val="1000"/>
              </a:spcBef>
              <a:spcAft>
                <a:spcPts val="0"/>
              </a:spcAft>
              <a:buSzPts val="1400"/>
              <a:buChar char="◦"/>
              <a:defRPr sz="1400"/>
            </a:lvl7pPr>
            <a:lvl8pPr marL="3657600" lvl="7" indent="-317500" rtl="0">
              <a:spcBef>
                <a:spcPts val="1000"/>
              </a:spcBef>
              <a:spcAft>
                <a:spcPts val="0"/>
              </a:spcAft>
              <a:buSzPts val="1400"/>
              <a:buChar char="◦"/>
              <a:defRPr sz="1400"/>
            </a:lvl8pPr>
            <a:lvl9pPr marL="4114800" lvl="8" indent="-317500" rtl="0">
              <a:spcBef>
                <a:spcPts val="1000"/>
              </a:spcBef>
              <a:spcAft>
                <a:spcPts val="1000"/>
              </a:spcAft>
              <a:buSzPts val="1400"/>
              <a:buChar char="◦"/>
              <a:defRPr sz="1400"/>
            </a:lvl9pPr>
          </a:lstStyle>
          <a:p>
            <a:endParaRPr/>
          </a:p>
        </p:txBody>
      </p:sp>
      <p:sp>
        <p:nvSpPr>
          <p:cNvPr id="41" name="Google Shape;41;p8"/>
          <p:cNvSpPr txBox="1">
            <a:spLocks noGrp="1"/>
          </p:cNvSpPr>
          <p:nvPr>
            <p:ph type="body" idx="2"/>
          </p:nvPr>
        </p:nvSpPr>
        <p:spPr>
          <a:xfrm>
            <a:off x="5524777" y="797725"/>
            <a:ext cx="1481700" cy="3540600"/>
          </a:xfrm>
          <a:prstGeom prst="rect">
            <a:avLst/>
          </a:prstGeom>
        </p:spPr>
        <p:txBody>
          <a:bodyPr spcFirstLastPara="1" wrap="square" lIns="0" tIns="0" rIns="0" bIns="0" anchor="ctr" anchorCtr="0">
            <a:noAutofit/>
          </a:bodyPr>
          <a:lstStyle>
            <a:lvl1pPr marL="457200" lvl="0" indent="-317500" rtl="0">
              <a:spcBef>
                <a:spcPts val="600"/>
              </a:spcBef>
              <a:spcAft>
                <a:spcPts val="0"/>
              </a:spcAft>
              <a:buSzPts val="1400"/>
              <a:buChar char="◦"/>
              <a:defRPr sz="1400"/>
            </a:lvl1pPr>
            <a:lvl2pPr marL="914400" lvl="1" indent="-317500" rtl="0">
              <a:spcBef>
                <a:spcPts val="1000"/>
              </a:spcBef>
              <a:spcAft>
                <a:spcPts val="0"/>
              </a:spcAft>
              <a:buSzPts val="1400"/>
              <a:buChar char="◦"/>
              <a:defRPr sz="1400"/>
            </a:lvl2pPr>
            <a:lvl3pPr marL="1371600" lvl="2" indent="-317500" rtl="0">
              <a:spcBef>
                <a:spcPts val="1000"/>
              </a:spcBef>
              <a:spcAft>
                <a:spcPts val="0"/>
              </a:spcAft>
              <a:buSzPts val="1400"/>
              <a:buChar char="◦"/>
              <a:defRPr sz="1400"/>
            </a:lvl3pPr>
            <a:lvl4pPr marL="1828800" lvl="3" indent="-317500" rtl="0">
              <a:spcBef>
                <a:spcPts val="1000"/>
              </a:spcBef>
              <a:spcAft>
                <a:spcPts val="0"/>
              </a:spcAft>
              <a:buSzPts val="1400"/>
              <a:buChar char="◦"/>
              <a:defRPr sz="1400"/>
            </a:lvl4pPr>
            <a:lvl5pPr marL="2286000" lvl="4" indent="-317500" rtl="0">
              <a:spcBef>
                <a:spcPts val="1000"/>
              </a:spcBef>
              <a:spcAft>
                <a:spcPts val="0"/>
              </a:spcAft>
              <a:buSzPts val="1400"/>
              <a:buChar char="◦"/>
              <a:defRPr sz="1400"/>
            </a:lvl5pPr>
            <a:lvl6pPr marL="2743200" lvl="5" indent="-317500" rtl="0">
              <a:spcBef>
                <a:spcPts val="1000"/>
              </a:spcBef>
              <a:spcAft>
                <a:spcPts val="0"/>
              </a:spcAft>
              <a:buSzPts val="1400"/>
              <a:buChar char="◦"/>
              <a:defRPr sz="1400"/>
            </a:lvl6pPr>
            <a:lvl7pPr marL="3200400" lvl="6" indent="-317500" rtl="0">
              <a:spcBef>
                <a:spcPts val="1000"/>
              </a:spcBef>
              <a:spcAft>
                <a:spcPts val="0"/>
              </a:spcAft>
              <a:buSzPts val="1400"/>
              <a:buChar char="◦"/>
              <a:defRPr sz="1400"/>
            </a:lvl7pPr>
            <a:lvl8pPr marL="3657600" lvl="7" indent="-317500" rtl="0">
              <a:spcBef>
                <a:spcPts val="1000"/>
              </a:spcBef>
              <a:spcAft>
                <a:spcPts val="0"/>
              </a:spcAft>
              <a:buSzPts val="1400"/>
              <a:buChar char="◦"/>
              <a:defRPr sz="1400"/>
            </a:lvl8pPr>
            <a:lvl9pPr marL="4114800" lvl="8" indent="-317500" rtl="0">
              <a:spcBef>
                <a:spcPts val="1000"/>
              </a:spcBef>
              <a:spcAft>
                <a:spcPts val="1000"/>
              </a:spcAft>
              <a:buSzPts val="1400"/>
              <a:buChar char="◦"/>
              <a:defRPr sz="1400"/>
            </a:lvl9pPr>
          </a:lstStyle>
          <a:p>
            <a:endParaRPr/>
          </a:p>
        </p:txBody>
      </p:sp>
      <p:sp>
        <p:nvSpPr>
          <p:cNvPr id="42" name="Google Shape;42;p8"/>
          <p:cNvSpPr txBox="1">
            <a:spLocks noGrp="1"/>
          </p:cNvSpPr>
          <p:nvPr>
            <p:ph type="body" idx="3"/>
          </p:nvPr>
        </p:nvSpPr>
        <p:spPr>
          <a:xfrm>
            <a:off x="7205229" y="797725"/>
            <a:ext cx="1481700" cy="3540600"/>
          </a:xfrm>
          <a:prstGeom prst="rect">
            <a:avLst/>
          </a:prstGeom>
        </p:spPr>
        <p:txBody>
          <a:bodyPr spcFirstLastPara="1" wrap="square" lIns="0" tIns="0" rIns="0" bIns="0" anchor="ctr" anchorCtr="0">
            <a:noAutofit/>
          </a:bodyPr>
          <a:lstStyle>
            <a:lvl1pPr marL="457200" lvl="0" indent="-317500" rtl="0">
              <a:spcBef>
                <a:spcPts val="600"/>
              </a:spcBef>
              <a:spcAft>
                <a:spcPts val="0"/>
              </a:spcAft>
              <a:buSzPts val="1400"/>
              <a:buChar char="◦"/>
              <a:defRPr sz="1400"/>
            </a:lvl1pPr>
            <a:lvl2pPr marL="914400" lvl="1" indent="-317500" rtl="0">
              <a:spcBef>
                <a:spcPts val="1000"/>
              </a:spcBef>
              <a:spcAft>
                <a:spcPts val="0"/>
              </a:spcAft>
              <a:buSzPts val="1400"/>
              <a:buChar char="◦"/>
              <a:defRPr sz="1400"/>
            </a:lvl2pPr>
            <a:lvl3pPr marL="1371600" lvl="2" indent="-317500" rtl="0">
              <a:spcBef>
                <a:spcPts val="1000"/>
              </a:spcBef>
              <a:spcAft>
                <a:spcPts val="0"/>
              </a:spcAft>
              <a:buSzPts val="1400"/>
              <a:buChar char="◦"/>
              <a:defRPr sz="1400"/>
            </a:lvl3pPr>
            <a:lvl4pPr marL="1828800" lvl="3" indent="-317500" rtl="0">
              <a:spcBef>
                <a:spcPts val="1000"/>
              </a:spcBef>
              <a:spcAft>
                <a:spcPts val="0"/>
              </a:spcAft>
              <a:buSzPts val="1400"/>
              <a:buChar char="◦"/>
              <a:defRPr sz="1400"/>
            </a:lvl4pPr>
            <a:lvl5pPr marL="2286000" lvl="4" indent="-317500" rtl="0">
              <a:spcBef>
                <a:spcPts val="1000"/>
              </a:spcBef>
              <a:spcAft>
                <a:spcPts val="0"/>
              </a:spcAft>
              <a:buSzPts val="1400"/>
              <a:buChar char="◦"/>
              <a:defRPr sz="1400"/>
            </a:lvl5pPr>
            <a:lvl6pPr marL="2743200" lvl="5" indent="-317500" rtl="0">
              <a:spcBef>
                <a:spcPts val="1000"/>
              </a:spcBef>
              <a:spcAft>
                <a:spcPts val="0"/>
              </a:spcAft>
              <a:buSzPts val="1400"/>
              <a:buChar char="◦"/>
              <a:defRPr sz="1400"/>
            </a:lvl6pPr>
            <a:lvl7pPr marL="3200400" lvl="6" indent="-317500" rtl="0">
              <a:spcBef>
                <a:spcPts val="1000"/>
              </a:spcBef>
              <a:spcAft>
                <a:spcPts val="0"/>
              </a:spcAft>
              <a:buSzPts val="1400"/>
              <a:buChar char="◦"/>
              <a:defRPr sz="1400"/>
            </a:lvl7pPr>
            <a:lvl8pPr marL="3657600" lvl="7" indent="-317500" rtl="0">
              <a:spcBef>
                <a:spcPts val="1000"/>
              </a:spcBef>
              <a:spcAft>
                <a:spcPts val="0"/>
              </a:spcAft>
              <a:buSzPts val="1400"/>
              <a:buChar char="◦"/>
              <a:defRPr sz="1400"/>
            </a:lvl8pPr>
            <a:lvl9pPr marL="4114800" lvl="8" indent="-317500" rtl="0">
              <a:spcBef>
                <a:spcPts val="1000"/>
              </a:spcBef>
              <a:spcAft>
                <a:spcPts val="1000"/>
              </a:spcAft>
              <a:buSzPts val="1400"/>
              <a:buChar char="◦"/>
              <a:defRPr sz="1400"/>
            </a:lvl9pPr>
          </a:lstStyle>
          <a:p>
            <a:endParaRPr/>
          </a:p>
        </p:txBody>
      </p:sp>
      <p:sp>
        <p:nvSpPr>
          <p:cNvPr id="43" name="Google Shape;43;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gradFill>
          <a:gsLst>
            <a:gs pos="0">
              <a:srgbClr val="FF8700"/>
            </a:gs>
            <a:gs pos="100000">
              <a:srgbClr val="FFD900"/>
            </a:gs>
          </a:gsLst>
          <a:lin ang="5400700" scaled="0"/>
        </a:gradFill>
        <a:effectLst/>
      </p:bgPr>
    </p:bg>
    <p:spTree>
      <p:nvGrpSpPr>
        <p:cNvPr id="1" name="Shape 44"/>
        <p:cNvGrpSpPr/>
        <p:nvPr/>
      </p:nvGrpSpPr>
      <p:grpSpPr>
        <a:xfrm>
          <a:off x="0" y="0"/>
          <a:ext cx="0" cy="0"/>
          <a:chOff x="0" y="0"/>
          <a:chExt cx="0" cy="0"/>
        </a:xfrm>
      </p:grpSpPr>
      <p:pic>
        <p:nvPicPr>
          <p:cNvPr id="45" name="Google Shape;45;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6" name="Google Shape;46;p9"/>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lvl1pPr lvl="0">
              <a:spcBef>
                <a:spcPts val="0"/>
              </a:spcBef>
              <a:spcAft>
                <a:spcPts val="0"/>
              </a:spcAft>
              <a:buSzPts val="2600"/>
              <a:buNone/>
              <a:defRPr/>
            </a:lvl1pPr>
            <a:lvl2pPr lvl="1">
              <a:spcBef>
                <a:spcPts val="0"/>
              </a:spcBef>
              <a:spcAft>
                <a:spcPts val="0"/>
              </a:spcAft>
              <a:buSzPts val="2600"/>
              <a:buNone/>
              <a:defRPr/>
            </a:lvl2pPr>
            <a:lvl3pPr lvl="2">
              <a:spcBef>
                <a:spcPts val="0"/>
              </a:spcBef>
              <a:spcAft>
                <a:spcPts val="0"/>
              </a:spcAft>
              <a:buSzPts val="2600"/>
              <a:buNone/>
              <a:defRPr/>
            </a:lvl3pPr>
            <a:lvl4pPr lvl="3">
              <a:spcBef>
                <a:spcPts val="0"/>
              </a:spcBef>
              <a:spcAft>
                <a:spcPts val="0"/>
              </a:spcAft>
              <a:buSzPts val="2600"/>
              <a:buNone/>
              <a:defRPr/>
            </a:lvl4pPr>
            <a:lvl5pPr lvl="4">
              <a:spcBef>
                <a:spcPts val="0"/>
              </a:spcBef>
              <a:spcAft>
                <a:spcPts val="0"/>
              </a:spcAft>
              <a:buSzPts val="2600"/>
              <a:buNone/>
              <a:defRPr/>
            </a:lvl5pPr>
            <a:lvl6pPr lvl="5">
              <a:spcBef>
                <a:spcPts val="0"/>
              </a:spcBef>
              <a:spcAft>
                <a:spcPts val="0"/>
              </a:spcAft>
              <a:buSzPts val="2600"/>
              <a:buNone/>
              <a:defRPr/>
            </a:lvl6pPr>
            <a:lvl7pPr lvl="6">
              <a:spcBef>
                <a:spcPts val="0"/>
              </a:spcBef>
              <a:spcAft>
                <a:spcPts val="0"/>
              </a:spcAft>
              <a:buSzPts val="2600"/>
              <a:buNone/>
              <a:defRPr/>
            </a:lvl7pPr>
            <a:lvl8pPr lvl="7">
              <a:spcBef>
                <a:spcPts val="0"/>
              </a:spcBef>
              <a:spcAft>
                <a:spcPts val="0"/>
              </a:spcAft>
              <a:buSzPts val="2600"/>
              <a:buNone/>
              <a:defRPr/>
            </a:lvl8pPr>
            <a:lvl9pPr lvl="8">
              <a:spcBef>
                <a:spcPts val="0"/>
              </a:spcBef>
              <a:spcAft>
                <a:spcPts val="0"/>
              </a:spcAft>
              <a:buSzPts val="2600"/>
              <a:buNone/>
              <a:defRPr/>
            </a:lvl9pPr>
          </a:lstStyle>
          <a:p>
            <a:endParaRPr/>
          </a:p>
        </p:txBody>
      </p:sp>
      <p:sp>
        <p:nvSpPr>
          <p:cNvPr id="47" name="Google Shape;47;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gradFill>
          <a:gsLst>
            <a:gs pos="0">
              <a:srgbClr val="E61E7F"/>
            </a:gs>
            <a:gs pos="100000">
              <a:srgbClr val="FF9900"/>
            </a:gs>
          </a:gsLst>
          <a:lin ang="5400700" scaled="0"/>
        </a:gradFill>
        <a:effectLst/>
      </p:bgPr>
    </p:bg>
    <p:spTree>
      <p:nvGrpSpPr>
        <p:cNvPr id="1" name="Shape 52"/>
        <p:cNvGrpSpPr/>
        <p:nvPr/>
      </p:nvGrpSpPr>
      <p:grpSpPr>
        <a:xfrm>
          <a:off x="0" y="0"/>
          <a:ext cx="0" cy="0"/>
          <a:chOff x="0" y="0"/>
          <a:chExt cx="0" cy="0"/>
        </a:xfrm>
      </p:grpSpPr>
      <p:sp>
        <p:nvSpPr>
          <p:cNvPr id="53" name="Google Shape;53;p1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pic>
        <p:nvPicPr>
          <p:cNvPr id="54" name="Google Shape;54;p11"/>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rgbClr val="000000"/>
        </a:solidFill>
        <a:effectLst/>
      </p:bgPr>
    </p:bg>
    <p:spTree>
      <p:nvGrpSpPr>
        <p:cNvPr id="1" name="Shape 55"/>
        <p:cNvGrpSpPr/>
        <p:nvPr/>
      </p:nvGrpSpPr>
      <p:grpSpPr>
        <a:xfrm>
          <a:off x="0" y="0"/>
          <a:ext cx="0" cy="0"/>
          <a:chOff x="0" y="0"/>
          <a:chExt cx="0" cy="0"/>
        </a:xfrm>
      </p:grpSpPr>
      <p:sp>
        <p:nvSpPr>
          <p:cNvPr id="56" name="Google Shape;56;p1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‹N°›</a:t>
            </a:fld>
            <a:endParaRPr/>
          </a:p>
        </p:txBody>
      </p:sp>
      <p:pic>
        <p:nvPicPr>
          <p:cNvPr id="57" name="Google Shape;57;p12"/>
          <p:cNvPicPr preferRelativeResize="0"/>
          <p:nvPr/>
        </p:nvPicPr>
        <p:blipFill rotWithShape="1">
          <a:blip r:embed="rId2">
            <a:alphaModFix/>
          </a:blip>
          <a:srcRect/>
          <a:stretch/>
        </p:blipFill>
        <p:spPr>
          <a:xfrm>
            <a:off x="0" y="0"/>
            <a:ext cx="9144000" cy="5143500"/>
          </a:xfrm>
          <a:prstGeom prst="rect">
            <a:avLst/>
          </a:prstGeom>
          <a:noFill/>
          <a:ln>
            <a:noFill/>
          </a:ln>
        </p:spPr>
      </p:pic>
    </p:spTree>
    <p:extLst>
      <p:ext uri="{BB962C8B-B14F-4D97-AF65-F5344CB8AC3E}">
        <p14:creationId xmlns:p14="http://schemas.microsoft.com/office/powerpoint/2010/main" val="2505610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3C78D8"/>
            </a:gs>
            <a:gs pos="100000">
              <a:srgbClr val="00FFFF"/>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699000" y="911700"/>
            <a:ext cx="2020800" cy="3327600"/>
          </a:xfrm>
          <a:prstGeom prst="rect">
            <a:avLst/>
          </a:prstGeom>
          <a:noFill/>
          <a:ln>
            <a:noFill/>
          </a:ln>
          <a:effectLst>
            <a:outerShdw blurRad="42863" dist="9525" dir="5400000" algn="bl" rotWithShape="0">
              <a:srgbClr val="000000">
                <a:alpha val="20000"/>
              </a:srgbClr>
            </a:outerShdw>
          </a:effectLst>
        </p:spPr>
        <p:txBody>
          <a:bodyPr spcFirstLastPara="1" wrap="square" lIns="0" tIns="0" rIns="0" bIns="0" anchor="ctr" anchorCtr="0">
            <a:noAutofit/>
          </a:bodyPr>
          <a:lstStyle>
            <a:lvl1pPr lvl="0">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2pPr>
            <a:lvl3pPr lvl="2">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3pPr>
            <a:lvl4pPr lvl="3">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4pPr>
            <a:lvl5pPr lvl="4">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5pPr>
            <a:lvl6pPr lvl="5">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6pPr>
            <a:lvl7pPr lvl="6">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7pPr>
            <a:lvl8pPr lvl="7">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8pPr>
            <a:lvl9pPr lvl="8">
              <a:spcBef>
                <a:spcPts val="0"/>
              </a:spcBef>
              <a:spcAft>
                <a:spcPts val="0"/>
              </a:spcAft>
              <a:buClr>
                <a:schemeClr val="lt1"/>
              </a:buClr>
              <a:buSzPts val="2600"/>
              <a:buFont typeface="Montserrat ExtraBold"/>
              <a:buNone/>
              <a:defRPr sz="2600">
                <a:solidFill>
                  <a:schemeClr val="lt1"/>
                </a:solidFill>
                <a:latin typeface="Montserrat ExtraBold"/>
                <a:ea typeface="Montserrat ExtraBold"/>
                <a:cs typeface="Montserrat ExtraBold"/>
                <a:sym typeface="Montserrat ExtraBold"/>
              </a:defRPr>
            </a:lvl9pPr>
          </a:lstStyle>
          <a:p>
            <a:endParaRPr/>
          </a:p>
        </p:txBody>
      </p:sp>
      <p:sp>
        <p:nvSpPr>
          <p:cNvPr id="7" name="Google Shape;7;p1"/>
          <p:cNvSpPr txBox="1">
            <a:spLocks noGrp="1"/>
          </p:cNvSpPr>
          <p:nvPr>
            <p:ph type="body" idx="1"/>
          </p:nvPr>
        </p:nvSpPr>
        <p:spPr>
          <a:xfrm>
            <a:off x="3844325" y="805325"/>
            <a:ext cx="4842600" cy="3548100"/>
          </a:xfrm>
          <a:prstGeom prst="rect">
            <a:avLst/>
          </a:prstGeom>
          <a:noFill/>
          <a:ln>
            <a:noFill/>
          </a:ln>
        </p:spPr>
        <p:txBody>
          <a:bodyPr spcFirstLastPara="1" wrap="square" lIns="0" tIns="0" rIns="0" bIns="0" anchor="ctr" anchorCtr="0">
            <a:noAutofit/>
          </a:bodyPr>
          <a:lstStyle>
            <a:lvl1pPr marL="457200" lvl="0" indent="-368300">
              <a:lnSpc>
                <a:spcPct val="115000"/>
              </a:lnSpc>
              <a:spcBef>
                <a:spcPts val="600"/>
              </a:spcBef>
              <a:spcAft>
                <a:spcPts val="0"/>
              </a:spcAft>
              <a:buClr>
                <a:schemeClr val="dk2"/>
              </a:buClr>
              <a:buSzPts val="2200"/>
              <a:buFont typeface="Montserrat Light"/>
              <a:buChar char="◦"/>
              <a:defRPr sz="2200">
                <a:solidFill>
                  <a:schemeClr val="dk1"/>
                </a:solidFill>
                <a:latin typeface="Montserrat Light"/>
                <a:ea typeface="Montserrat Light"/>
                <a:cs typeface="Montserrat Light"/>
                <a:sym typeface="Montserrat Light"/>
              </a:defRPr>
            </a:lvl1pPr>
            <a:lvl2pPr marL="914400" lvl="1" indent="-368300">
              <a:lnSpc>
                <a:spcPct val="115000"/>
              </a:lnSpc>
              <a:spcBef>
                <a:spcPts val="1000"/>
              </a:spcBef>
              <a:spcAft>
                <a:spcPts val="0"/>
              </a:spcAft>
              <a:buClr>
                <a:schemeClr val="dk2"/>
              </a:buClr>
              <a:buSzPts val="2200"/>
              <a:buFont typeface="Montserrat Light"/>
              <a:buChar char="◦"/>
              <a:defRPr sz="2200">
                <a:solidFill>
                  <a:schemeClr val="dk1"/>
                </a:solidFill>
                <a:latin typeface="Montserrat Light"/>
                <a:ea typeface="Montserrat Light"/>
                <a:cs typeface="Montserrat Light"/>
                <a:sym typeface="Montserrat Light"/>
              </a:defRPr>
            </a:lvl2pPr>
            <a:lvl3pPr marL="1371600" lvl="2" indent="-368300">
              <a:lnSpc>
                <a:spcPct val="115000"/>
              </a:lnSpc>
              <a:spcBef>
                <a:spcPts val="1000"/>
              </a:spcBef>
              <a:spcAft>
                <a:spcPts val="0"/>
              </a:spcAft>
              <a:buClr>
                <a:schemeClr val="dk2"/>
              </a:buClr>
              <a:buSzPts val="2200"/>
              <a:buFont typeface="Montserrat Light"/>
              <a:buChar char="◦"/>
              <a:defRPr sz="2200">
                <a:solidFill>
                  <a:schemeClr val="dk1"/>
                </a:solidFill>
                <a:latin typeface="Montserrat Light"/>
                <a:ea typeface="Montserrat Light"/>
                <a:cs typeface="Montserrat Light"/>
                <a:sym typeface="Montserrat Light"/>
              </a:defRPr>
            </a:lvl3pPr>
            <a:lvl4pPr marL="1828800" lvl="3"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4pPr>
            <a:lvl5pPr marL="2286000" lvl="4"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5pPr>
            <a:lvl6pPr marL="2743200" lvl="5"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6pPr>
            <a:lvl7pPr marL="3200400" lvl="6"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7pPr>
            <a:lvl8pPr marL="3657600" lvl="7" indent="-368300">
              <a:lnSpc>
                <a:spcPct val="115000"/>
              </a:lnSpc>
              <a:spcBef>
                <a:spcPts val="1000"/>
              </a:spcBef>
              <a:spcAft>
                <a:spcPts val="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8pPr>
            <a:lvl9pPr marL="4114800" lvl="8" indent="-368300">
              <a:lnSpc>
                <a:spcPct val="115000"/>
              </a:lnSpc>
              <a:spcBef>
                <a:spcPts val="1000"/>
              </a:spcBef>
              <a:spcAft>
                <a:spcPts val="1000"/>
              </a:spcAft>
              <a:buClr>
                <a:schemeClr val="dk1"/>
              </a:buClr>
              <a:buSzPts val="2200"/>
              <a:buFont typeface="Montserrat Light"/>
              <a:buChar char="◦"/>
              <a:defRPr sz="2200">
                <a:solidFill>
                  <a:schemeClr val="dk1"/>
                </a:solidFill>
                <a:latin typeface="Montserrat Light"/>
                <a:ea typeface="Montserrat Light"/>
                <a:cs typeface="Montserrat Light"/>
                <a:sym typeface="Montserrat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200">
                <a:solidFill>
                  <a:schemeClr val="dk2"/>
                </a:solidFill>
                <a:latin typeface="Montserrat Light"/>
                <a:ea typeface="Montserrat Light"/>
                <a:cs typeface="Montserrat Light"/>
                <a:sym typeface="Montserrat Light"/>
              </a:defRPr>
            </a:lvl1pPr>
            <a:lvl2pPr lvl="1" algn="r">
              <a:buNone/>
              <a:defRPr sz="1200">
                <a:solidFill>
                  <a:schemeClr val="dk2"/>
                </a:solidFill>
                <a:latin typeface="Montserrat Light"/>
                <a:ea typeface="Montserrat Light"/>
                <a:cs typeface="Montserrat Light"/>
                <a:sym typeface="Montserrat Light"/>
              </a:defRPr>
            </a:lvl2pPr>
            <a:lvl3pPr lvl="2" algn="r">
              <a:buNone/>
              <a:defRPr sz="1200">
                <a:solidFill>
                  <a:schemeClr val="dk2"/>
                </a:solidFill>
                <a:latin typeface="Montserrat Light"/>
                <a:ea typeface="Montserrat Light"/>
                <a:cs typeface="Montserrat Light"/>
                <a:sym typeface="Montserrat Light"/>
              </a:defRPr>
            </a:lvl3pPr>
            <a:lvl4pPr lvl="3" algn="r">
              <a:buNone/>
              <a:defRPr sz="1200">
                <a:solidFill>
                  <a:schemeClr val="dk2"/>
                </a:solidFill>
                <a:latin typeface="Montserrat Light"/>
                <a:ea typeface="Montserrat Light"/>
                <a:cs typeface="Montserrat Light"/>
                <a:sym typeface="Montserrat Light"/>
              </a:defRPr>
            </a:lvl4pPr>
            <a:lvl5pPr lvl="4" algn="r">
              <a:buNone/>
              <a:defRPr sz="1200">
                <a:solidFill>
                  <a:schemeClr val="dk2"/>
                </a:solidFill>
                <a:latin typeface="Montserrat Light"/>
                <a:ea typeface="Montserrat Light"/>
                <a:cs typeface="Montserrat Light"/>
                <a:sym typeface="Montserrat Light"/>
              </a:defRPr>
            </a:lvl5pPr>
            <a:lvl6pPr lvl="5" algn="r">
              <a:buNone/>
              <a:defRPr sz="1200">
                <a:solidFill>
                  <a:schemeClr val="dk2"/>
                </a:solidFill>
                <a:latin typeface="Montserrat Light"/>
                <a:ea typeface="Montserrat Light"/>
                <a:cs typeface="Montserrat Light"/>
                <a:sym typeface="Montserrat Light"/>
              </a:defRPr>
            </a:lvl6pPr>
            <a:lvl7pPr lvl="6" algn="r">
              <a:buNone/>
              <a:defRPr sz="1200">
                <a:solidFill>
                  <a:schemeClr val="dk2"/>
                </a:solidFill>
                <a:latin typeface="Montserrat Light"/>
                <a:ea typeface="Montserrat Light"/>
                <a:cs typeface="Montserrat Light"/>
                <a:sym typeface="Montserrat Light"/>
              </a:defRPr>
            </a:lvl7pPr>
            <a:lvl8pPr lvl="7" algn="r">
              <a:buNone/>
              <a:defRPr sz="1200">
                <a:solidFill>
                  <a:schemeClr val="dk2"/>
                </a:solidFill>
                <a:latin typeface="Montserrat Light"/>
                <a:ea typeface="Montserrat Light"/>
                <a:cs typeface="Montserrat Light"/>
                <a:sym typeface="Montserrat Light"/>
              </a:defRPr>
            </a:lvl8pPr>
            <a:lvl9pPr lvl="8" algn="r">
              <a:buNone/>
              <a:defRPr sz="1200">
                <a:solidFill>
                  <a:schemeClr val="dk2"/>
                </a:solidFill>
                <a:latin typeface="Montserrat Light"/>
                <a:ea typeface="Montserrat Light"/>
                <a:cs typeface="Montserrat Light"/>
                <a:sym typeface="Montserrat Light"/>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7" r:id="rId8"/>
    <p:sldLayoutId id="2147483660" r:id="rId9"/>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jf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8.jfif"/><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10.jfif"/><Relationship Id="rId4" Type="http://schemas.openxmlformats.org/officeDocument/2006/relationships/image" Target="../media/image9.jf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
        <p:cNvGrpSpPr/>
        <p:nvPr/>
      </p:nvGrpSpPr>
      <p:grpSpPr>
        <a:xfrm>
          <a:off x="0" y="0"/>
          <a:ext cx="0" cy="0"/>
          <a:chOff x="0" y="0"/>
          <a:chExt cx="0" cy="0"/>
        </a:xfrm>
      </p:grpSpPr>
      <p:sp>
        <p:nvSpPr>
          <p:cNvPr id="62" name="Google Shape;62;p13"/>
          <p:cNvSpPr txBox="1">
            <a:spLocks noGrp="1"/>
          </p:cNvSpPr>
          <p:nvPr>
            <p:ph type="ctrTitle"/>
          </p:nvPr>
        </p:nvSpPr>
        <p:spPr>
          <a:xfrm>
            <a:off x="2302050" y="1223200"/>
            <a:ext cx="4539900" cy="26970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FR" dirty="0"/>
              <a:t>OUTILS DE GESTION DE PROJETS INFORMATIQUES</a:t>
            </a:r>
            <a:endParaRPr dirty="0"/>
          </a:p>
        </p:txBody>
      </p:sp>
      <p:sp>
        <p:nvSpPr>
          <p:cNvPr id="2" name="AutoShape 2">
            <a:extLst>
              <a:ext uri="{FF2B5EF4-FFF2-40B4-BE49-F238E27FC236}">
                <a16:creationId xmlns:a16="http://schemas.microsoft.com/office/drawing/2014/main" id="{C336A647-DF1A-D51E-290C-887199D51615}"/>
              </a:ext>
            </a:extLst>
          </p:cNvPr>
          <p:cNvSpPr>
            <a:spLocks noChangeAspect="1" noChangeArrowheads="1"/>
          </p:cNvSpPr>
          <p:nvPr/>
        </p:nvSpPr>
        <p:spPr bwMode="auto">
          <a:xfrm>
            <a:off x="3726180" y="2419350"/>
            <a:ext cx="99822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3" name="AutoShape 4">
            <a:extLst>
              <a:ext uri="{FF2B5EF4-FFF2-40B4-BE49-F238E27FC236}">
                <a16:creationId xmlns:a16="http://schemas.microsoft.com/office/drawing/2014/main" id="{5BBF7142-DF53-C058-07ED-9C3A577FC930}"/>
              </a:ext>
            </a:extLst>
          </p:cNvPr>
          <p:cNvSpPr>
            <a:spLocks noChangeAspect="1" noChangeArrowheads="1"/>
          </p:cNvSpPr>
          <p:nvPr/>
        </p:nvSpPr>
        <p:spPr bwMode="auto">
          <a:xfrm>
            <a:off x="6042660" y="2807970"/>
            <a:ext cx="1352550" cy="126111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5" name="AutoShape 6">
            <a:extLst>
              <a:ext uri="{FF2B5EF4-FFF2-40B4-BE49-F238E27FC236}">
                <a16:creationId xmlns:a16="http://schemas.microsoft.com/office/drawing/2014/main" id="{D4013F28-E5FF-BB42-F114-0E58F28629E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pic>
        <p:nvPicPr>
          <p:cNvPr id="6" name="Image 5">
            <a:extLst>
              <a:ext uri="{FF2B5EF4-FFF2-40B4-BE49-F238E27FC236}">
                <a16:creationId xmlns:a16="http://schemas.microsoft.com/office/drawing/2014/main" id="{2F53B6B8-5058-2883-2FB1-BFA9AE0E400D}"/>
              </a:ext>
            </a:extLst>
          </p:cNvPr>
          <p:cNvPicPr>
            <a:picLocks noChangeAspect="1"/>
          </p:cNvPicPr>
          <p:nvPr/>
        </p:nvPicPr>
        <p:blipFill>
          <a:blip r:embed="rId3"/>
          <a:stretch>
            <a:fillRect/>
          </a:stretch>
        </p:blipFill>
        <p:spPr>
          <a:xfrm>
            <a:off x="7280911" y="0"/>
            <a:ext cx="1863089" cy="1128911"/>
          </a:xfrm>
          <a:prstGeom prst="rect">
            <a:avLst/>
          </a:prstGeom>
        </p:spPr>
      </p:pic>
      <p:pic>
        <p:nvPicPr>
          <p:cNvPr id="8" name="Image 7">
            <a:extLst>
              <a:ext uri="{FF2B5EF4-FFF2-40B4-BE49-F238E27FC236}">
                <a16:creationId xmlns:a16="http://schemas.microsoft.com/office/drawing/2014/main" id="{E95A037E-09F7-E5CC-2F65-4647AD31C773}"/>
              </a:ext>
            </a:extLst>
          </p:cNvPr>
          <p:cNvPicPr>
            <a:picLocks noChangeAspect="1"/>
          </p:cNvPicPr>
          <p:nvPr/>
        </p:nvPicPr>
        <p:blipFill>
          <a:blip r:embed="rId4"/>
          <a:stretch>
            <a:fillRect/>
          </a:stretch>
        </p:blipFill>
        <p:spPr>
          <a:xfrm>
            <a:off x="0" y="-48926"/>
            <a:ext cx="1863089" cy="1233479"/>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C4F357-C0A7-5673-43A8-A6C8D205830B}"/>
              </a:ext>
            </a:extLst>
          </p:cNvPr>
          <p:cNvSpPr>
            <a:spLocks noGrp="1"/>
          </p:cNvSpPr>
          <p:nvPr>
            <p:ph type="ctrTitle"/>
          </p:nvPr>
        </p:nvSpPr>
        <p:spPr/>
        <p:txBody>
          <a:bodyPr/>
          <a:lstStyle/>
          <a:p>
            <a:r>
              <a:rPr lang="fr-FR" sz="1800" dirty="0">
                <a:effectLst/>
                <a:latin typeface="Montserrat ExtraBold" panose="00000900000000000000" pitchFamily="2" charset="0"/>
                <a:ea typeface="Calibri" panose="020F0502020204030204" pitchFamily="34" charset="0"/>
                <a:cs typeface="Arial" panose="020B0604020202020204" pitchFamily="34" charset="0"/>
              </a:rPr>
              <a:t>1.1-LES METHODES PREDICTIVES</a:t>
            </a:r>
            <a:endParaRPr lang="en-US" dirty="0">
              <a:latin typeface="Montserrat ExtraBold" panose="00000900000000000000" pitchFamily="2" charset="0"/>
            </a:endParaRPr>
          </a:p>
        </p:txBody>
      </p:sp>
    </p:spTree>
    <p:extLst>
      <p:ext uri="{BB962C8B-B14F-4D97-AF65-F5344CB8AC3E}">
        <p14:creationId xmlns:p14="http://schemas.microsoft.com/office/powerpoint/2010/main" val="9757073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E811A5-AE7C-E8C4-D060-7FAEC7112E88}"/>
              </a:ext>
            </a:extLst>
          </p:cNvPr>
          <p:cNvSpPr>
            <a:spLocks noGrp="1"/>
          </p:cNvSpPr>
          <p:nvPr>
            <p:ph type="ctrTitle"/>
          </p:nvPr>
        </p:nvSpPr>
        <p:spPr/>
        <p:txBody>
          <a:bodyPr/>
          <a:lstStyle/>
          <a:p>
            <a:endParaRPr lang="en-US" dirty="0"/>
          </a:p>
        </p:txBody>
      </p:sp>
      <p:sp>
        <p:nvSpPr>
          <p:cNvPr id="3" name="Sous-titre 2">
            <a:extLst>
              <a:ext uri="{FF2B5EF4-FFF2-40B4-BE49-F238E27FC236}">
                <a16:creationId xmlns:a16="http://schemas.microsoft.com/office/drawing/2014/main" id="{EB8ACEBC-30D6-07BB-756C-FA5E90CE4F3C}"/>
              </a:ext>
            </a:extLst>
          </p:cNvPr>
          <p:cNvSpPr>
            <a:spLocks noGrp="1"/>
          </p:cNvSpPr>
          <p:nvPr>
            <p:ph type="subTitle" idx="1"/>
          </p:nvPr>
        </p:nvSpPr>
        <p:spPr/>
        <p:txBody>
          <a:bodyPr/>
          <a:lstStyle/>
          <a:p>
            <a:endParaRPr lang="en-US" dirty="0"/>
          </a:p>
        </p:txBody>
      </p:sp>
      <p:pic>
        <p:nvPicPr>
          <p:cNvPr id="4" name="Image 3">
            <a:extLst>
              <a:ext uri="{FF2B5EF4-FFF2-40B4-BE49-F238E27FC236}">
                <a16:creationId xmlns:a16="http://schemas.microsoft.com/office/drawing/2014/main" id="{4F99F4F7-D773-0553-CB25-EC3D57B6FBAA}"/>
              </a:ext>
            </a:extLst>
          </p:cNvPr>
          <p:cNvPicPr/>
          <p:nvPr/>
        </p:nvPicPr>
        <p:blipFill>
          <a:blip r:embed="rId2"/>
          <a:srcRect/>
          <a:stretch>
            <a:fillRect/>
          </a:stretch>
        </p:blipFill>
        <p:spPr>
          <a:xfrm>
            <a:off x="2057064" y="1005841"/>
            <a:ext cx="5029872" cy="3286460"/>
          </a:xfrm>
          <a:prstGeom prst="rect">
            <a:avLst/>
          </a:prstGeom>
          <a:noFill/>
          <a:ln>
            <a:noFill/>
            <a:prstDash/>
          </a:ln>
        </p:spPr>
      </p:pic>
    </p:spTree>
    <p:extLst>
      <p:ext uri="{BB962C8B-B14F-4D97-AF65-F5344CB8AC3E}">
        <p14:creationId xmlns:p14="http://schemas.microsoft.com/office/powerpoint/2010/main" val="199515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095EDFB-1E58-0D6C-7C51-EEBD1E5A5378}"/>
              </a:ext>
            </a:extLst>
          </p:cNvPr>
          <p:cNvSpPr>
            <a:spLocks noGrp="1"/>
          </p:cNvSpPr>
          <p:nvPr>
            <p:ph type="ctrTitle"/>
          </p:nvPr>
        </p:nvSpPr>
        <p:spPr/>
        <p:txBody>
          <a:bodyPr/>
          <a:lstStyle/>
          <a:p>
            <a:endParaRPr lang="en-US" dirty="0"/>
          </a:p>
        </p:txBody>
      </p:sp>
      <p:sp>
        <p:nvSpPr>
          <p:cNvPr id="3" name="Sous-titre 2">
            <a:extLst>
              <a:ext uri="{FF2B5EF4-FFF2-40B4-BE49-F238E27FC236}">
                <a16:creationId xmlns:a16="http://schemas.microsoft.com/office/drawing/2014/main" id="{8C1F7258-42F9-3BCA-0907-E4F35B513225}"/>
              </a:ext>
            </a:extLst>
          </p:cNvPr>
          <p:cNvSpPr>
            <a:spLocks noGrp="1"/>
          </p:cNvSpPr>
          <p:nvPr>
            <p:ph type="subTitle" idx="1"/>
          </p:nvPr>
        </p:nvSpPr>
        <p:spPr/>
        <p:txBody>
          <a:bodyPr/>
          <a:lstStyle/>
          <a:p>
            <a:endParaRPr lang="en-US"/>
          </a:p>
        </p:txBody>
      </p:sp>
      <p:pic>
        <p:nvPicPr>
          <p:cNvPr id="14" name="Image 13" descr="Une image contenant texte, microscope&#10;&#10;Description générée automatiquement">
            <a:extLst>
              <a:ext uri="{FF2B5EF4-FFF2-40B4-BE49-F238E27FC236}">
                <a16:creationId xmlns:a16="http://schemas.microsoft.com/office/drawing/2014/main" id="{1DEEC80F-A718-29E0-CE88-0C8D26061829}"/>
              </a:ext>
            </a:extLst>
          </p:cNvPr>
          <p:cNvPicPr/>
          <p:nvPr/>
        </p:nvPicPr>
        <p:blipFill>
          <a:blip r:embed="rId2"/>
          <a:srcRect/>
          <a:stretch>
            <a:fillRect/>
          </a:stretch>
        </p:blipFill>
        <p:spPr>
          <a:xfrm>
            <a:off x="2164080" y="952724"/>
            <a:ext cx="4815840" cy="3238052"/>
          </a:xfrm>
          <a:prstGeom prst="rect">
            <a:avLst/>
          </a:prstGeom>
          <a:noFill/>
          <a:ln>
            <a:noFill/>
            <a:prstDash/>
          </a:ln>
        </p:spPr>
      </p:pic>
    </p:spTree>
    <p:extLst>
      <p:ext uri="{BB962C8B-B14F-4D97-AF65-F5344CB8AC3E}">
        <p14:creationId xmlns:p14="http://schemas.microsoft.com/office/powerpoint/2010/main" val="4911655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6C127BF-A9CB-5A02-95B2-800DD9390234}"/>
              </a:ext>
            </a:extLst>
          </p:cNvPr>
          <p:cNvSpPr>
            <a:spLocks noGrp="1"/>
          </p:cNvSpPr>
          <p:nvPr>
            <p:ph type="ctrTitle"/>
          </p:nvPr>
        </p:nvSpPr>
        <p:spPr/>
        <p:txBody>
          <a:bodyPr/>
          <a:lstStyle/>
          <a:p>
            <a:endParaRPr lang="en-US" dirty="0"/>
          </a:p>
        </p:txBody>
      </p:sp>
      <p:sp>
        <p:nvSpPr>
          <p:cNvPr id="3" name="Sous-titre 2">
            <a:extLst>
              <a:ext uri="{FF2B5EF4-FFF2-40B4-BE49-F238E27FC236}">
                <a16:creationId xmlns:a16="http://schemas.microsoft.com/office/drawing/2014/main" id="{897B897E-A26A-F8DA-311E-5A0BCCB04EA0}"/>
              </a:ext>
            </a:extLst>
          </p:cNvPr>
          <p:cNvSpPr>
            <a:spLocks noGrp="1"/>
          </p:cNvSpPr>
          <p:nvPr>
            <p:ph type="subTitle" idx="1"/>
          </p:nvPr>
        </p:nvSpPr>
        <p:spPr/>
        <p:txBody>
          <a:bodyPr/>
          <a:lstStyle/>
          <a:p>
            <a:endParaRPr lang="en-US"/>
          </a:p>
        </p:txBody>
      </p:sp>
      <p:pic>
        <p:nvPicPr>
          <p:cNvPr id="4" name="Image 3" descr="Une image contenant texte&#10;&#10;Description générée automatiquement">
            <a:extLst>
              <a:ext uri="{FF2B5EF4-FFF2-40B4-BE49-F238E27FC236}">
                <a16:creationId xmlns:a16="http://schemas.microsoft.com/office/drawing/2014/main" id="{760CA2D9-400A-8C22-E6C5-529579E05F2D}"/>
              </a:ext>
            </a:extLst>
          </p:cNvPr>
          <p:cNvPicPr/>
          <p:nvPr/>
        </p:nvPicPr>
        <p:blipFill>
          <a:blip r:embed="rId2"/>
          <a:srcRect/>
          <a:stretch>
            <a:fillRect/>
          </a:stretch>
        </p:blipFill>
        <p:spPr>
          <a:xfrm>
            <a:off x="2129297" y="1143134"/>
            <a:ext cx="4885406" cy="2857231"/>
          </a:xfrm>
          <a:prstGeom prst="rect">
            <a:avLst/>
          </a:prstGeom>
          <a:noFill/>
          <a:ln>
            <a:noFill/>
            <a:prstDash/>
          </a:ln>
        </p:spPr>
      </p:pic>
    </p:spTree>
    <p:extLst>
      <p:ext uri="{BB962C8B-B14F-4D97-AF65-F5344CB8AC3E}">
        <p14:creationId xmlns:p14="http://schemas.microsoft.com/office/powerpoint/2010/main" val="38127307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FA41CDB-4AB1-7BC5-628A-99D2F78ADFE1}"/>
              </a:ext>
            </a:extLst>
          </p:cNvPr>
          <p:cNvSpPr>
            <a:spLocks noGrp="1"/>
          </p:cNvSpPr>
          <p:nvPr>
            <p:ph type="ctrTitle"/>
          </p:nvPr>
        </p:nvSpPr>
        <p:spPr/>
        <p:txBody>
          <a:bodyPr/>
          <a:lstStyle/>
          <a:p>
            <a:endParaRPr lang="en-US" dirty="0"/>
          </a:p>
        </p:txBody>
      </p:sp>
      <p:sp>
        <p:nvSpPr>
          <p:cNvPr id="3" name="Sous-titre 2">
            <a:extLst>
              <a:ext uri="{FF2B5EF4-FFF2-40B4-BE49-F238E27FC236}">
                <a16:creationId xmlns:a16="http://schemas.microsoft.com/office/drawing/2014/main" id="{A490AFBE-31EE-1E24-5709-EEE271730B22}"/>
              </a:ext>
            </a:extLst>
          </p:cNvPr>
          <p:cNvSpPr>
            <a:spLocks noGrp="1"/>
          </p:cNvSpPr>
          <p:nvPr>
            <p:ph type="subTitle" idx="1"/>
          </p:nvPr>
        </p:nvSpPr>
        <p:spPr/>
        <p:txBody>
          <a:bodyPr/>
          <a:lstStyle/>
          <a:p>
            <a:endParaRPr lang="en-US"/>
          </a:p>
        </p:txBody>
      </p:sp>
      <p:pic>
        <p:nvPicPr>
          <p:cNvPr id="4" name="Image 3">
            <a:extLst>
              <a:ext uri="{FF2B5EF4-FFF2-40B4-BE49-F238E27FC236}">
                <a16:creationId xmlns:a16="http://schemas.microsoft.com/office/drawing/2014/main" id="{DFCFE7EF-CE5A-25DF-8020-A12D3ACDC454}"/>
              </a:ext>
            </a:extLst>
          </p:cNvPr>
          <p:cNvPicPr/>
          <p:nvPr/>
        </p:nvPicPr>
        <p:blipFill>
          <a:blip r:embed="rId2"/>
          <a:srcRect/>
          <a:stretch>
            <a:fillRect/>
          </a:stretch>
        </p:blipFill>
        <p:spPr>
          <a:xfrm>
            <a:off x="2103120" y="1035558"/>
            <a:ext cx="5029200" cy="3095378"/>
          </a:xfrm>
          <a:prstGeom prst="rect">
            <a:avLst/>
          </a:prstGeom>
          <a:noFill/>
          <a:ln>
            <a:noFill/>
            <a:prstDash/>
          </a:ln>
        </p:spPr>
      </p:pic>
    </p:spTree>
    <p:extLst>
      <p:ext uri="{BB962C8B-B14F-4D97-AF65-F5344CB8AC3E}">
        <p14:creationId xmlns:p14="http://schemas.microsoft.com/office/powerpoint/2010/main" val="17246970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0E8F385-E9CC-E76B-03A0-29958D6EB565}"/>
              </a:ext>
            </a:extLst>
          </p:cNvPr>
          <p:cNvSpPr>
            <a:spLocks noGrp="1"/>
          </p:cNvSpPr>
          <p:nvPr>
            <p:ph type="ctrTitle"/>
          </p:nvPr>
        </p:nvSpPr>
        <p:spPr/>
        <p:txBody>
          <a:bodyPr/>
          <a:lstStyle/>
          <a:p>
            <a:endParaRPr lang="en-US" dirty="0"/>
          </a:p>
        </p:txBody>
      </p:sp>
      <p:sp>
        <p:nvSpPr>
          <p:cNvPr id="3" name="Sous-titre 2">
            <a:extLst>
              <a:ext uri="{FF2B5EF4-FFF2-40B4-BE49-F238E27FC236}">
                <a16:creationId xmlns:a16="http://schemas.microsoft.com/office/drawing/2014/main" id="{412CAEFD-9E6D-C078-98C6-300B4DD1C087}"/>
              </a:ext>
            </a:extLst>
          </p:cNvPr>
          <p:cNvSpPr>
            <a:spLocks noGrp="1"/>
          </p:cNvSpPr>
          <p:nvPr>
            <p:ph type="subTitle" idx="1"/>
          </p:nvPr>
        </p:nvSpPr>
        <p:spPr/>
        <p:txBody>
          <a:bodyPr/>
          <a:lstStyle/>
          <a:p>
            <a:endParaRPr lang="en-US"/>
          </a:p>
        </p:txBody>
      </p:sp>
      <p:pic>
        <p:nvPicPr>
          <p:cNvPr id="4" name="Image 3">
            <a:extLst>
              <a:ext uri="{FF2B5EF4-FFF2-40B4-BE49-F238E27FC236}">
                <a16:creationId xmlns:a16="http://schemas.microsoft.com/office/drawing/2014/main" id="{71D83226-20CA-1877-D1A0-7BBDA35447DD}"/>
              </a:ext>
            </a:extLst>
          </p:cNvPr>
          <p:cNvPicPr/>
          <p:nvPr/>
        </p:nvPicPr>
        <p:blipFill>
          <a:blip r:embed="rId2"/>
          <a:stretch>
            <a:fillRect/>
          </a:stretch>
        </p:blipFill>
        <p:spPr>
          <a:xfrm>
            <a:off x="2097024" y="1097280"/>
            <a:ext cx="4913376" cy="2987040"/>
          </a:xfrm>
          <a:prstGeom prst="rect">
            <a:avLst/>
          </a:prstGeom>
          <a:noFill/>
          <a:ln>
            <a:noFill/>
            <a:prstDash/>
          </a:ln>
        </p:spPr>
      </p:pic>
    </p:spTree>
    <p:extLst>
      <p:ext uri="{BB962C8B-B14F-4D97-AF65-F5344CB8AC3E}">
        <p14:creationId xmlns:p14="http://schemas.microsoft.com/office/powerpoint/2010/main" val="9942264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0CC2F53-9A5B-77AD-601B-5808A4E1810B}"/>
              </a:ext>
            </a:extLst>
          </p:cNvPr>
          <p:cNvSpPr>
            <a:spLocks noGrp="1"/>
          </p:cNvSpPr>
          <p:nvPr>
            <p:ph type="ctrTitle"/>
          </p:nvPr>
        </p:nvSpPr>
        <p:spPr/>
        <p:txBody>
          <a:bodyPr/>
          <a:lstStyle/>
          <a:p>
            <a:endParaRPr lang="en-US" dirty="0"/>
          </a:p>
        </p:txBody>
      </p:sp>
      <p:sp>
        <p:nvSpPr>
          <p:cNvPr id="3" name="Sous-titre 2">
            <a:extLst>
              <a:ext uri="{FF2B5EF4-FFF2-40B4-BE49-F238E27FC236}">
                <a16:creationId xmlns:a16="http://schemas.microsoft.com/office/drawing/2014/main" id="{6E549C2D-A41C-CADE-8889-819F15054BAE}"/>
              </a:ext>
            </a:extLst>
          </p:cNvPr>
          <p:cNvSpPr>
            <a:spLocks noGrp="1"/>
          </p:cNvSpPr>
          <p:nvPr>
            <p:ph type="subTitle" idx="1"/>
          </p:nvPr>
        </p:nvSpPr>
        <p:spPr/>
        <p:txBody>
          <a:bodyPr/>
          <a:lstStyle/>
          <a:p>
            <a:endParaRPr lang="en-US"/>
          </a:p>
        </p:txBody>
      </p:sp>
      <p:pic>
        <p:nvPicPr>
          <p:cNvPr id="4" name="Image 3" descr="Une image contenant texte&#10;&#10;Description générée automatiquement">
            <a:extLst>
              <a:ext uri="{FF2B5EF4-FFF2-40B4-BE49-F238E27FC236}">
                <a16:creationId xmlns:a16="http://schemas.microsoft.com/office/drawing/2014/main" id="{B44A604A-E3BA-6DEF-A2C5-C823D32B43F8}"/>
              </a:ext>
            </a:extLst>
          </p:cNvPr>
          <p:cNvPicPr/>
          <p:nvPr/>
        </p:nvPicPr>
        <p:blipFill>
          <a:blip r:embed="rId2"/>
          <a:srcRect/>
          <a:stretch>
            <a:fillRect/>
          </a:stretch>
        </p:blipFill>
        <p:spPr>
          <a:xfrm>
            <a:off x="2218944" y="1085088"/>
            <a:ext cx="4827315" cy="3002818"/>
          </a:xfrm>
          <a:prstGeom prst="rect">
            <a:avLst/>
          </a:prstGeom>
          <a:noFill/>
          <a:ln>
            <a:noFill/>
            <a:prstDash/>
          </a:ln>
        </p:spPr>
      </p:pic>
    </p:spTree>
    <p:extLst>
      <p:ext uri="{BB962C8B-B14F-4D97-AF65-F5344CB8AC3E}">
        <p14:creationId xmlns:p14="http://schemas.microsoft.com/office/powerpoint/2010/main" val="3226649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435CFA2-A15E-2A3C-6D58-F78154D6FAAC}"/>
              </a:ext>
            </a:extLst>
          </p:cNvPr>
          <p:cNvSpPr>
            <a:spLocks noGrp="1"/>
          </p:cNvSpPr>
          <p:nvPr>
            <p:ph type="ctrTitle"/>
          </p:nvPr>
        </p:nvSpPr>
        <p:spPr/>
        <p:txBody>
          <a:bodyPr/>
          <a:lstStyle/>
          <a:p>
            <a:endParaRPr lang="en-US" dirty="0"/>
          </a:p>
        </p:txBody>
      </p:sp>
      <p:sp>
        <p:nvSpPr>
          <p:cNvPr id="3" name="Sous-titre 2">
            <a:extLst>
              <a:ext uri="{FF2B5EF4-FFF2-40B4-BE49-F238E27FC236}">
                <a16:creationId xmlns:a16="http://schemas.microsoft.com/office/drawing/2014/main" id="{167FE124-67CA-C2E7-53F0-67ACE1241330}"/>
              </a:ext>
            </a:extLst>
          </p:cNvPr>
          <p:cNvSpPr>
            <a:spLocks noGrp="1"/>
          </p:cNvSpPr>
          <p:nvPr>
            <p:ph type="subTitle" idx="1"/>
          </p:nvPr>
        </p:nvSpPr>
        <p:spPr/>
        <p:txBody>
          <a:bodyPr/>
          <a:lstStyle/>
          <a:p>
            <a:endParaRPr lang="en-US"/>
          </a:p>
        </p:txBody>
      </p:sp>
      <p:pic>
        <p:nvPicPr>
          <p:cNvPr id="4" name="Image 3" descr="Une image contenant texte&#10;&#10;Description générée automatiquement">
            <a:extLst>
              <a:ext uri="{FF2B5EF4-FFF2-40B4-BE49-F238E27FC236}">
                <a16:creationId xmlns:a16="http://schemas.microsoft.com/office/drawing/2014/main" id="{385EEC7C-5FCE-C030-A49D-45879D5DCE98}"/>
              </a:ext>
            </a:extLst>
          </p:cNvPr>
          <p:cNvPicPr/>
          <p:nvPr/>
        </p:nvPicPr>
        <p:blipFill>
          <a:blip r:embed="rId2"/>
          <a:srcRect/>
          <a:stretch>
            <a:fillRect/>
          </a:stretch>
        </p:blipFill>
        <p:spPr>
          <a:xfrm>
            <a:off x="2109216" y="1045644"/>
            <a:ext cx="4926285" cy="3074535"/>
          </a:xfrm>
          <a:prstGeom prst="rect">
            <a:avLst/>
          </a:prstGeom>
          <a:noFill/>
          <a:ln>
            <a:noFill/>
            <a:prstDash/>
          </a:ln>
        </p:spPr>
      </p:pic>
    </p:spTree>
    <p:extLst>
      <p:ext uri="{BB962C8B-B14F-4D97-AF65-F5344CB8AC3E}">
        <p14:creationId xmlns:p14="http://schemas.microsoft.com/office/powerpoint/2010/main" val="36476718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FD034C-87FB-4FE1-554B-108A5FC91D6B}"/>
              </a:ext>
            </a:extLst>
          </p:cNvPr>
          <p:cNvSpPr>
            <a:spLocks noGrp="1"/>
          </p:cNvSpPr>
          <p:nvPr>
            <p:ph type="ctrTitle"/>
          </p:nvPr>
        </p:nvSpPr>
        <p:spPr/>
        <p:txBody>
          <a:bodyPr/>
          <a:lstStyle/>
          <a:p>
            <a:endParaRPr lang="en-US" dirty="0"/>
          </a:p>
        </p:txBody>
      </p:sp>
      <p:sp>
        <p:nvSpPr>
          <p:cNvPr id="3" name="Sous-titre 2">
            <a:extLst>
              <a:ext uri="{FF2B5EF4-FFF2-40B4-BE49-F238E27FC236}">
                <a16:creationId xmlns:a16="http://schemas.microsoft.com/office/drawing/2014/main" id="{4670621E-CD60-17BE-30A9-D655BEBE2B54}"/>
              </a:ext>
            </a:extLst>
          </p:cNvPr>
          <p:cNvSpPr>
            <a:spLocks noGrp="1"/>
          </p:cNvSpPr>
          <p:nvPr>
            <p:ph type="subTitle" idx="1"/>
          </p:nvPr>
        </p:nvSpPr>
        <p:spPr/>
        <p:txBody>
          <a:bodyPr/>
          <a:lstStyle/>
          <a:p>
            <a:endParaRPr lang="en-US"/>
          </a:p>
        </p:txBody>
      </p:sp>
      <p:pic>
        <p:nvPicPr>
          <p:cNvPr id="4" name="Image 3" descr="Une image contenant texte&#10;&#10;Description générée automatiquement">
            <a:extLst>
              <a:ext uri="{FF2B5EF4-FFF2-40B4-BE49-F238E27FC236}">
                <a16:creationId xmlns:a16="http://schemas.microsoft.com/office/drawing/2014/main" id="{36DF476A-44ED-8B90-F476-B3045F913D6E}"/>
              </a:ext>
            </a:extLst>
          </p:cNvPr>
          <p:cNvPicPr/>
          <p:nvPr/>
        </p:nvPicPr>
        <p:blipFill>
          <a:blip r:embed="rId2"/>
          <a:srcRect/>
          <a:stretch>
            <a:fillRect/>
          </a:stretch>
        </p:blipFill>
        <p:spPr>
          <a:xfrm>
            <a:off x="2081963" y="1092573"/>
            <a:ext cx="4980073" cy="2958353"/>
          </a:xfrm>
          <a:prstGeom prst="rect">
            <a:avLst/>
          </a:prstGeom>
          <a:noFill/>
          <a:ln>
            <a:noFill/>
            <a:prstDash/>
          </a:ln>
        </p:spPr>
      </p:pic>
    </p:spTree>
    <p:extLst>
      <p:ext uri="{BB962C8B-B14F-4D97-AF65-F5344CB8AC3E}">
        <p14:creationId xmlns:p14="http://schemas.microsoft.com/office/powerpoint/2010/main" val="8495649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E239B33-3450-1539-C4C8-767B144EF734}"/>
              </a:ext>
            </a:extLst>
          </p:cNvPr>
          <p:cNvSpPr>
            <a:spLocks noGrp="1"/>
          </p:cNvSpPr>
          <p:nvPr>
            <p:ph type="ctrTitle"/>
          </p:nvPr>
        </p:nvSpPr>
        <p:spPr/>
        <p:txBody>
          <a:bodyPr/>
          <a:lstStyle/>
          <a:p>
            <a:endParaRPr lang="en-US" dirty="0"/>
          </a:p>
        </p:txBody>
      </p:sp>
      <p:sp>
        <p:nvSpPr>
          <p:cNvPr id="3" name="Sous-titre 2">
            <a:extLst>
              <a:ext uri="{FF2B5EF4-FFF2-40B4-BE49-F238E27FC236}">
                <a16:creationId xmlns:a16="http://schemas.microsoft.com/office/drawing/2014/main" id="{DFAE23DF-95EF-AE33-2E10-E35E93000CB9}"/>
              </a:ext>
            </a:extLst>
          </p:cNvPr>
          <p:cNvSpPr>
            <a:spLocks noGrp="1"/>
          </p:cNvSpPr>
          <p:nvPr>
            <p:ph type="subTitle" idx="1"/>
          </p:nvPr>
        </p:nvSpPr>
        <p:spPr/>
        <p:txBody>
          <a:bodyPr/>
          <a:lstStyle/>
          <a:p>
            <a:endParaRPr lang="en-US"/>
          </a:p>
        </p:txBody>
      </p:sp>
      <p:pic>
        <p:nvPicPr>
          <p:cNvPr id="4" name="Image 3">
            <a:extLst>
              <a:ext uri="{FF2B5EF4-FFF2-40B4-BE49-F238E27FC236}">
                <a16:creationId xmlns:a16="http://schemas.microsoft.com/office/drawing/2014/main" id="{70FF9EE1-9909-88AB-4798-13D65A561600}"/>
              </a:ext>
            </a:extLst>
          </p:cNvPr>
          <p:cNvPicPr/>
          <p:nvPr/>
        </p:nvPicPr>
        <p:blipFill>
          <a:blip r:embed="rId2"/>
          <a:srcRect/>
          <a:stretch>
            <a:fillRect/>
          </a:stretch>
        </p:blipFill>
        <p:spPr>
          <a:xfrm>
            <a:off x="2182368" y="1072896"/>
            <a:ext cx="4842376" cy="3101071"/>
          </a:xfrm>
          <a:prstGeom prst="rect">
            <a:avLst/>
          </a:prstGeom>
          <a:noFill/>
          <a:ln>
            <a:noFill/>
            <a:prstDash/>
          </a:ln>
        </p:spPr>
      </p:pic>
    </p:spTree>
    <p:extLst>
      <p:ext uri="{BB962C8B-B14F-4D97-AF65-F5344CB8AC3E}">
        <p14:creationId xmlns:p14="http://schemas.microsoft.com/office/powerpoint/2010/main" val="33017859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
        <p:nvSpPr>
          <p:cNvPr id="482" name="Google Shape;482;p45"/>
          <p:cNvSpPr txBox="1"/>
          <p:nvPr/>
        </p:nvSpPr>
        <p:spPr>
          <a:xfrm>
            <a:off x="859584" y="319231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Imane Sidki</a:t>
            </a:r>
            <a:endParaRPr dirty="0">
              <a:solidFill>
                <a:schemeClr val="lt1"/>
              </a:solidFill>
              <a:latin typeface="Montserrat"/>
              <a:ea typeface="Montserrat"/>
              <a:cs typeface="Montserrat"/>
              <a:sym typeface="Montserrat"/>
            </a:endParaRPr>
          </a:p>
          <a:p>
            <a:pPr marL="0" lvl="0" indent="0" algn="ctr" rtl="0">
              <a:spcBef>
                <a:spcPts val="400"/>
              </a:spcBef>
              <a:spcAft>
                <a:spcPts val="400"/>
              </a:spcAft>
              <a:buNone/>
            </a:pPr>
            <a:endParaRPr dirty="0">
              <a:solidFill>
                <a:schemeClr val="lt1"/>
              </a:solidFill>
              <a:latin typeface="Montserrat"/>
              <a:ea typeface="Montserrat"/>
              <a:cs typeface="Montserrat"/>
              <a:sym typeface="Montserrat"/>
            </a:endParaRPr>
          </a:p>
        </p:txBody>
      </p:sp>
      <p:sp>
        <p:nvSpPr>
          <p:cNvPr id="484" name="Google Shape;484;p45"/>
          <p:cNvSpPr txBox="1"/>
          <p:nvPr/>
        </p:nvSpPr>
        <p:spPr>
          <a:xfrm>
            <a:off x="3824774" y="319565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Basma Zouaoui</a:t>
            </a:r>
            <a:endParaRPr dirty="0">
              <a:solidFill>
                <a:schemeClr val="lt1"/>
              </a:solidFill>
              <a:latin typeface="Montserrat"/>
              <a:ea typeface="Montserrat"/>
              <a:cs typeface="Montserrat"/>
              <a:sym typeface="Montserrat"/>
            </a:endParaRPr>
          </a:p>
          <a:p>
            <a:pPr marL="0" lvl="0" indent="0" algn="ctr" rtl="0">
              <a:spcBef>
                <a:spcPts val="400"/>
              </a:spcBef>
              <a:spcAft>
                <a:spcPts val="400"/>
              </a:spcAft>
              <a:buNone/>
            </a:pPr>
            <a:endParaRPr dirty="0">
              <a:solidFill>
                <a:schemeClr val="lt1"/>
              </a:solidFill>
              <a:latin typeface="Montserrat"/>
              <a:ea typeface="Montserrat"/>
              <a:cs typeface="Montserrat"/>
              <a:sym typeface="Montserrat"/>
            </a:endParaRPr>
          </a:p>
        </p:txBody>
      </p:sp>
      <p:sp>
        <p:nvSpPr>
          <p:cNvPr id="486" name="Google Shape;486;p45"/>
          <p:cNvSpPr txBox="1"/>
          <p:nvPr/>
        </p:nvSpPr>
        <p:spPr>
          <a:xfrm>
            <a:off x="6616127" y="3192310"/>
            <a:ext cx="1489200" cy="7341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1200" b="1" dirty="0">
                <a:solidFill>
                  <a:schemeClr val="lt1"/>
                </a:solidFill>
                <a:latin typeface="Montserrat"/>
                <a:ea typeface="Montserrat"/>
                <a:cs typeface="Montserrat"/>
                <a:sym typeface="Montserrat"/>
              </a:rPr>
              <a:t>Hiba Romane</a:t>
            </a:r>
            <a:br>
              <a:rPr lang="en" dirty="0">
                <a:solidFill>
                  <a:schemeClr val="lt1"/>
                </a:solidFill>
                <a:latin typeface="Montserrat"/>
                <a:ea typeface="Montserrat"/>
                <a:cs typeface="Montserrat"/>
                <a:sym typeface="Montserrat"/>
              </a:rPr>
            </a:br>
            <a:endParaRPr dirty="0">
              <a:solidFill>
                <a:schemeClr val="lt1"/>
              </a:solidFill>
              <a:latin typeface="Montserrat"/>
              <a:ea typeface="Montserrat"/>
              <a:cs typeface="Montserrat"/>
              <a:sym typeface="Montserrat"/>
            </a:endParaRPr>
          </a:p>
        </p:txBody>
      </p:sp>
      <p:sp>
        <p:nvSpPr>
          <p:cNvPr id="489" name="Google Shape;489;p45"/>
          <p:cNvSpPr txBox="1">
            <a:spLocks noGrp="1"/>
          </p:cNvSpPr>
          <p:nvPr>
            <p:ph type="title" idx="4294967295"/>
          </p:nvPr>
        </p:nvSpPr>
        <p:spPr>
          <a:xfrm>
            <a:off x="470025" y="463325"/>
            <a:ext cx="8198700" cy="47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a:t>TEAM PRESENTATION</a:t>
            </a:r>
            <a:endParaRPr/>
          </a:p>
        </p:txBody>
      </p:sp>
      <p:pic>
        <p:nvPicPr>
          <p:cNvPr id="3" name="Image 2" descr="Une image contenant extérieur, arbre, herbe, personne&#10;&#10;Description générée automatiquement">
            <a:extLst>
              <a:ext uri="{FF2B5EF4-FFF2-40B4-BE49-F238E27FC236}">
                <a16:creationId xmlns:a16="http://schemas.microsoft.com/office/drawing/2014/main" id="{0043929C-3E9C-3976-0013-98D78EDE91B3}"/>
              </a:ext>
            </a:extLst>
          </p:cNvPr>
          <p:cNvPicPr>
            <a:picLocks noChangeAspect="1"/>
          </p:cNvPicPr>
          <p:nvPr/>
        </p:nvPicPr>
        <p:blipFill>
          <a:blip r:embed="rId3"/>
          <a:stretch>
            <a:fillRect/>
          </a:stretch>
        </p:blipFill>
        <p:spPr>
          <a:xfrm>
            <a:off x="6492240" y="1382557"/>
            <a:ext cx="1613087" cy="1638836"/>
          </a:xfrm>
          <a:prstGeom prst="rect">
            <a:avLst/>
          </a:prstGeom>
        </p:spPr>
      </p:pic>
      <p:pic>
        <p:nvPicPr>
          <p:cNvPr id="5" name="Image 4" descr="Une image contenant extérieur, herbe, arbre, personne&#10;&#10;Description générée automatiquement">
            <a:extLst>
              <a:ext uri="{FF2B5EF4-FFF2-40B4-BE49-F238E27FC236}">
                <a16:creationId xmlns:a16="http://schemas.microsoft.com/office/drawing/2014/main" id="{A2A6B2BD-9AA1-C235-0601-8D90E0D0D2F2}"/>
              </a:ext>
            </a:extLst>
          </p:cNvPr>
          <p:cNvPicPr>
            <a:picLocks noChangeAspect="1"/>
          </p:cNvPicPr>
          <p:nvPr/>
        </p:nvPicPr>
        <p:blipFill rotWithShape="1">
          <a:blip r:embed="rId4"/>
          <a:srcRect l="3178" t="9916" r="5376" b="5339"/>
          <a:stretch/>
        </p:blipFill>
        <p:spPr>
          <a:xfrm>
            <a:off x="914787" y="1382557"/>
            <a:ext cx="1731722" cy="1638836"/>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CA7D866A-9F6F-1BB5-4F36-993421A21CB3}"/>
              </a:ext>
            </a:extLst>
          </p:cNvPr>
          <p:cNvPicPr>
            <a:picLocks noChangeAspect="1"/>
          </p:cNvPicPr>
          <p:nvPr/>
        </p:nvPicPr>
        <p:blipFill>
          <a:blip r:embed="rId5"/>
          <a:stretch>
            <a:fillRect/>
          </a:stretch>
        </p:blipFill>
        <p:spPr>
          <a:xfrm>
            <a:off x="3700887" y="1382557"/>
            <a:ext cx="1736975" cy="1638836"/>
          </a:xfrm>
          <a:prstGeom prst="rect">
            <a:avLst/>
          </a:prstGeom>
        </p:spPr>
      </p:pic>
      <p:sp>
        <p:nvSpPr>
          <p:cNvPr id="2" name="ZoneTexte 1">
            <a:extLst>
              <a:ext uri="{FF2B5EF4-FFF2-40B4-BE49-F238E27FC236}">
                <a16:creationId xmlns:a16="http://schemas.microsoft.com/office/drawing/2014/main" id="{648B41E8-2379-73EB-07D3-4C42764D98CC}"/>
              </a:ext>
            </a:extLst>
          </p:cNvPr>
          <p:cNvSpPr txBox="1"/>
          <p:nvPr/>
        </p:nvSpPr>
        <p:spPr>
          <a:xfrm>
            <a:off x="1954530" y="3664800"/>
            <a:ext cx="4661597" cy="569387"/>
          </a:xfrm>
          <a:prstGeom prst="rect">
            <a:avLst/>
          </a:prstGeom>
          <a:noFill/>
          <a:ln>
            <a:solidFill>
              <a:schemeClr val="accent4">
                <a:lumMod val="40000"/>
                <a:lumOff val="60000"/>
              </a:schemeClr>
            </a:solidFill>
          </a:ln>
        </p:spPr>
        <p:txBody>
          <a:bodyPr wrap="square" rtlCol="0">
            <a:spAutoFit/>
          </a:bodyPr>
          <a:lstStyle/>
          <a:p>
            <a:r>
              <a:rPr lang="fr-FR" sz="1500" dirty="0">
                <a:latin typeface="Calibri" panose="020F0502020204030204" pitchFamily="34" charset="0"/>
                <a:cs typeface="Calibri" panose="020F0502020204030204" pitchFamily="34" charset="0"/>
              </a:rPr>
              <a:t>Encadré par :</a:t>
            </a:r>
          </a:p>
          <a:p>
            <a:r>
              <a:rPr lang="fr-FR" sz="1600" dirty="0" err="1">
                <a:solidFill>
                  <a:schemeClr val="bg1"/>
                </a:solidFill>
                <a:latin typeface="Calibri" panose="020F0502020204030204" pitchFamily="34" charset="0"/>
                <a:cs typeface="Calibri" panose="020F0502020204030204" pitchFamily="34" charset="0"/>
              </a:rPr>
              <a:t>Mde</a:t>
            </a:r>
            <a:r>
              <a:rPr lang="fr-FR" sz="1600" dirty="0">
                <a:solidFill>
                  <a:schemeClr val="bg1"/>
                </a:solidFill>
                <a:latin typeface="Calibri" panose="020F0502020204030204" pitchFamily="34" charset="0"/>
                <a:cs typeface="Calibri" panose="020F0502020204030204" pitchFamily="34" charset="0"/>
              </a:rPr>
              <a:t>. AHDIL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1C48DA-C9AF-045F-3434-6BA9AD340470}"/>
              </a:ext>
            </a:extLst>
          </p:cNvPr>
          <p:cNvSpPr>
            <a:spLocks noGrp="1"/>
          </p:cNvSpPr>
          <p:nvPr>
            <p:ph type="ctrTitle"/>
          </p:nvPr>
        </p:nvSpPr>
        <p:spPr/>
        <p:txBody>
          <a:bodyPr/>
          <a:lstStyle/>
          <a:p>
            <a:r>
              <a:rPr lang="en-US" dirty="0"/>
              <a:t>2.Les m</a:t>
            </a:r>
            <a:r>
              <a:rPr lang="ar-MA" dirty="0"/>
              <a:t>é</a:t>
            </a:r>
            <a:r>
              <a:rPr lang="en-US" dirty="0" err="1"/>
              <a:t>thodes</a:t>
            </a:r>
            <a:r>
              <a:rPr lang="en-US" dirty="0"/>
              <a:t> </a:t>
            </a:r>
            <a:r>
              <a:rPr lang="en-US" dirty="0" err="1"/>
              <a:t>agiles</a:t>
            </a:r>
            <a:endParaRPr lang="en-US" dirty="0"/>
          </a:p>
        </p:txBody>
      </p:sp>
    </p:spTree>
    <p:extLst>
      <p:ext uri="{BB962C8B-B14F-4D97-AF65-F5344CB8AC3E}">
        <p14:creationId xmlns:p14="http://schemas.microsoft.com/office/powerpoint/2010/main" val="853524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21DD4BB-9B75-895C-FAC4-AFB99B842342}"/>
              </a:ext>
            </a:extLst>
          </p:cNvPr>
          <p:cNvSpPr>
            <a:spLocks noGrp="1"/>
          </p:cNvSpPr>
          <p:nvPr>
            <p:ph type="ctrTitle"/>
          </p:nvPr>
        </p:nvSpPr>
        <p:spPr>
          <a:xfrm>
            <a:off x="2438550" y="1865376"/>
            <a:ext cx="4266900" cy="1106374"/>
          </a:xfrm>
        </p:spPr>
        <p:txBody>
          <a:bodyPr/>
          <a:lstStyle/>
          <a:p>
            <a:r>
              <a:rPr lang="en-US" dirty="0"/>
              <a:t>Les r</a:t>
            </a:r>
            <a:r>
              <a:rPr lang="ar-MA" dirty="0"/>
              <a:t>é</a:t>
            </a:r>
            <a:r>
              <a:rPr lang="en-US" dirty="0" err="1"/>
              <a:t>gles</a:t>
            </a:r>
            <a:r>
              <a:rPr lang="en-US" dirty="0"/>
              <a:t> de bases des </a:t>
            </a:r>
            <a:r>
              <a:rPr lang="en-US" dirty="0" err="1"/>
              <a:t>projets</a:t>
            </a:r>
            <a:r>
              <a:rPr lang="en-US" dirty="0"/>
              <a:t> </a:t>
            </a:r>
            <a:r>
              <a:rPr lang="en-US" dirty="0" err="1"/>
              <a:t>agiles</a:t>
            </a:r>
            <a:endParaRPr lang="en-US" dirty="0"/>
          </a:p>
        </p:txBody>
      </p:sp>
      <p:sp>
        <p:nvSpPr>
          <p:cNvPr id="3" name="Sous-titre 2">
            <a:extLst>
              <a:ext uri="{FF2B5EF4-FFF2-40B4-BE49-F238E27FC236}">
                <a16:creationId xmlns:a16="http://schemas.microsoft.com/office/drawing/2014/main" id="{A88AC37A-447F-F724-DC79-EBA8DD4B65B2}"/>
              </a:ext>
            </a:extLst>
          </p:cNvPr>
          <p:cNvSpPr>
            <a:spLocks noGrp="1"/>
          </p:cNvSpPr>
          <p:nvPr>
            <p:ph type="subTitle" idx="1"/>
          </p:nvPr>
        </p:nvSpPr>
        <p:spPr>
          <a:xfrm>
            <a:off x="2438550" y="3377184"/>
            <a:ext cx="4266900" cy="747542"/>
          </a:xfrm>
        </p:spPr>
        <p:txBody>
          <a:bodyPr/>
          <a:lstStyle/>
          <a:p>
            <a:endParaRPr lang="en-US" dirty="0"/>
          </a:p>
          <a:p>
            <a:endParaRPr lang="en-US" dirty="0"/>
          </a:p>
          <a:p>
            <a:endParaRPr lang="en-US" dirty="0"/>
          </a:p>
          <a:p>
            <a:endParaRPr lang="en-US" dirty="0"/>
          </a:p>
          <a:p>
            <a:endParaRPr lang="en-US" dirty="0"/>
          </a:p>
          <a:p>
            <a:endParaRPr lang="en-US" dirty="0"/>
          </a:p>
          <a:p>
            <a:endParaRPr lang="en-US" dirty="0"/>
          </a:p>
        </p:txBody>
      </p:sp>
    </p:spTree>
    <p:extLst>
      <p:ext uri="{BB962C8B-B14F-4D97-AF65-F5344CB8AC3E}">
        <p14:creationId xmlns:p14="http://schemas.microsoft.com/office/powerpoint/2010/main" val="3236915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a:extLst>
              <a:ext uri="{FF2B5EF4-FFF2-40B4-BE49-F238E27FC236}">
                <a16:creationId xmlns:a16="http://schemas.microsoft.com/office/drawing/2014/main" id="{FCA92181-C6E7-3504-4D7A-DC25E749D772}"/>
              </a:ext>
            </a:extLst>
          </p:cNvPr>
          <p:cNvSpPr>
            <a:spLocks noGrp="1"/>
          </p:cNvSpPr>
          <p:nvPr>
            <p:ph type="subTitle" idx="1"/>
          </p:nvPr>
        </p:nvSpPr>
        <p:spPr>
          <a:xfrm>
            <a:off x="1819350" y="1093470"/>
            <a:ext cx="5290110" cy="2781300"/>
          </a:xfrm>
        </p:spPr>
        <p:txBody>
          <a:bodyPr/>
          <a:lstStyle/>
          <a:p>
            <a:endParaRPr lang="en-US" dirty="0"/>
          </a:p>
          <a:p>
            <a:endParaRPr lang="en-US" b="1" dirty="0"/>
          </a:p>
          <a:p>
            <a:r>
              <a:rPr lang="en-US" b="1" dirty="0"/>
              <a:t>1.Individus et interactions plus que </a:t>
            </a:r>
            <a:r>
              <a:rPr lang="en-US" b="1" dirty="0" err="1"/>
              <a:t>processus</a:t>
            </a:r>
            <a:r>
              <a:rPr lang="en-US" b="1" dirty="0"/>
              <a:t> et </a:t>
            </a:r>
            <a:r>
              <a:rPr lang="en-US" b="1" dirty="0" err="1"/>
              <a:t>outils</a:t>
            </a:r>
            <a:r>
              <a:rPr lang="en-US" b="1" dirty="0"/>
              <a:t> </a:t>
            </a:r>
          </a:p>
          <a:p>
            <a:r>
              <a:rPr lang="en-US" b="1" dirty="0"/>
              <a:t>2.Incrementation </a:t>
            </a:r>
            <a:r>
              <a:rPr lang="en-US" b="1" dirty="0" err="1"/>
              <a:t>potentiellement</a:t>
            </a:r>
            <a:r>
              <a:rPr lang="en-US" b="1" dirty="0"/>
              <a:t> et </a:t>
            </a:r>
            <a:r>
              <a:rPr lang="en-US" b="1" dirty="0" err="1"/>
              <a:t>ivrable</a:t>
            </a:r>
            <a:endParaRPr lang="en-US" b="1" dirty="0"/>
          </a:p>
          <a:p>
            <a:r>
              <a:rPr lang="en-US" b="1" dirty="0"/>
              <a:t>3.Collaboration avec le client plus que </a:t>
            </a:r>
            <a:r>
              <a:rPr lang="en-US" b="1" dirty="0" err="1"/>
              <a:t>negociation</a:t>
            </a:r>
            <a:r>
              <a:rPr lang="en-US" b="1" dirty="0"/>
              <a:t> </a:t>
            </a:r>
            <a:r>
              <a:rPr lang="en-US" b="1" dirty="0" err="1"/>
              <a:t>ducontrat</a:t>
            </a:r>
            <a:endParaRPr lang="en-US" b="1" dirty="0"/>
          </a:p>
          <a:p>
            <a:r>
              <a:rPr lang="en-US" b="1" dirty="0"/>
              <a:t>4.Adaptation aux </a:t>
            </a:r>
            <a:r>
              <a:rPr lang="en-US" b="1" dirty="0" err="1"/>
              <a:t>changement</a:t>
            </a:r>
            <a:r>
              <a:rPr lang="en-US" b="1" dirty="0"/>
              <a:t> plus que </a:t>
            </a:r>
            <a:r>
              <a:rPr lang="en-US" b="1" dirty="0" err="1"/>
              <a:t>suivi</a:t>
            </a:r>
            <a:r>
              <a:rPr lang="en-US" b="1" dirty="0"/>
              <a:t> d’un plan</a:t>
            </a:r>
          </a:p>
          <a:p>
            <a:endParaRPr lang="en-US" dirty="0"/>
          </a:p>
        </p:txBody>
      </p:sp>
    </p:spTree>
    <p:extLst>
      <p:ext uri="{BB962C8B-B14F-4D97-AF65-F5344CB8AC3E}">
        <p14:creationId xmlns:p14="http://schemas.microsoft.com/office/powerpoint/2010/main" val="1401119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366F984-430F-8651-E5B2-CB06C4115A5F}"/>
              </a:ext>
            </a:extLst>
          </p:cNvPr>
          <p:cNvSpPr>
            <a:spLocks noGrp="1"/>
          </p:cNvSpPr>
          <p:nvPr>
            <p:ph type="ctrTitle"/>
          </p:nvPr>
        </p:nvSpPr>
        <p:spPr/>
        <p:txBody>
          <a:bodyPr/>
          <a:lstStyle/>
          <a:p>
            <a:endParaRPr lang="en-US" dirty="0"/>
          </a:p>
        </p:txBody>
      </p:sp>
      <p:sp>
        <p:nvSpPr>
          <p:cNvPr id="3" name="Sous-titre 2">
            <a:extLst>
              <a:ext uri="{FF2B5EF4-FFF2-40B4-BE49-F238E27FC236}">
                <a16:creationId xmlns:a16="http://schemas.microsoft.com/office/drawing/2014/main" id="{DCA5B240-18DB-DE09-C6FA-EE329B99B008}"/>
              </a:ext>
            </a:extLst>
          </p:cNvPr>
          <p:cNvSpPr>
            <a:spLocks noGrp="1"/>
          </p:cNvSpPr>
          <p:nvPr>
            <p:ph type="subTitle" idx="1"/>
          </p:nvPr>
        </p:nvSpPr>
        <p:spPr/>
        <p:txBody>
          <a:bodyPr/>
          <a:lstStyle/>
          <a:p>
            <a:endParaRPr lang="en-US"/>
          </a:p>
        </p:txBody>
      </p:sp>
      <p:pic>
        <p:nvPicPr>
          <p:cNvPr id="4" name="Image 3">
            <a:extLst>
              <a:ext uri="{FF2B5EF4-FFF2-40B4-BE49-F238E27FC236}">
                <a16:creationId xmlns:a16="http://schemas.microsoft.com/office/drawing/2014/main" id="{B133D441-A6A6-E990-CB17-0D7E02B278EB}"/>
              </a:ext>
            </a:extLst>
          </p:cNvPr>
          <p:cNvPicPr/>
          <p:nvPr/>
        </p:nvPicPr>
        <p:blipFill>
          <a:blip r:embed="rId2"/>
          <a:srcRect/>
          <a:stretch>
            <a:fillRect/>
          </a:stretch>
        </p:blipFill>
        <p:spPr>
          <a:xfrm>
            <a:off x="2139696" y="1090422"/>
            <a:ext cx="4928078" cy="2975969"/>
          </a:xfrm>
          <a:prstGeom prst="rect">
            <a:avLst/>
          </a:prstGeom>
          <a:noFill/>
          <a:ln>
            <a:noFill/>
            <a:prstDash/>
          </a:ln>
        </p:spPr>
      </p:pic>
    </p:spTree>
    <p:extLst>
      <p:ext uri="{BB962C8B-B14F-4D97-AF65-F5344CB8AC3E}">
        <p14:creationId xmlns:p14="http://schemas.microsoft.com/office/powerpoint/2010/main" val="1262646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F9C323-CE2C-B6B3-C763-90A22F4CA7EF}"/>
              </a:ext>
            </a:extLst>
          </p:cNvPr>
          <p:cNvSpPr>
            <a:spLocks noGrp="1"/>
          </p:cNvSpPr>
          <p:nvPr>
            <p:ph type="ctrTitle"/>
          </p:nvPr>
        </p:nvSpPr>
        <p:spPr/>
        <p:txBody>
          <a:bodyPr/>
          <a:lstStyle/>
          <a:p>
            <a:endParaRPr lang="en-US" dirty="0"/>
          </a:p>
        </p:txBody>
      </p:sp>
      <p:sp>
        <p:nvSpPr>
          <p:cNvPr id="3" name="Sous-titre 2">
            <a:extLst>
              <a:ext uri="{FF2B5EF4-FFF2-40B4-BE49-F238E27FC236}">
                <a16:creationId xmlns:a16="http://schemas.microsoft.com/office/drawing/2014/main" id="{851DF057-6594-CDCF-8826-B6417F7D2011}"/>
              </a:ext>
            </a:extLst>
          </p:cNvPr>
          <p:cNvSpPr>
            <a:spLocks noGrp="1"/>
          </p:cNvSpPr>
          <p:nvPr>
            <p:ph type="subTitle" idx="1"/>
          </p:nvPr>
        </p:nvSpPr>
        <p:spPr/>
        <p:txBody>
          <a:bodyPr/>
          <a:lstStyle/>
          <a:p>
            <a:endParaRPr lang="en-US"/>
          </a:p>
        </p:txBody>
      </p:sp>
      <p:pic>
        <p:nvPicPr>
          <p:cNvPr id="4" name="Image 3">
            <a:extLst>
              <a:ext uri="{FF2B5EF4-FFF2-40B4-BE49-F238E27FC236}">
                <a16:creationId xmlns:a16="http://schemas.microsoft.com/office/drawing/2014/main" id="{1774C567-6350-79DE-34E0-74965AD43D8B}"/>
              </a:ext>
            </a:extLst>
          </p:cNvPr>
          <p:cNvPicPr/>
          <p:nvPr/>
        </p:nvPicPr>
        <p:blipFill>
          <a:blip r:embed="rId2"/>
          <a:srcRect/>
          <a:stretch>
            <a:fillRect/>
          </a:stretch>
        </p:blipFill>
        <p:spPr>
          <a:xfrm>
            <a:off x="2133600" y="1097280"/>
            <a:ext cx="4880386" cy="2990626"/>
          </a:xfrm>
          <a:prstGeom prst="rect">
            <a:avLst/>
          </a:prstGeom>
          <a:noFill/>
          <a:ln>
            <a:noFill/>
            <a:prstDash/>
          </a:ln>
        </p:spPr>
      </p:pic>
    </p:spTree>
    <p:extLst>
      <p:ext uri="{BB962C8B-B14F-4D97-AF65-F5344CB8AC3E}">
        <p14:creationId xmlns:p14="http://schemas.microsoft.com/office/powerpoint/2010/main" val="420568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AA2DED-C577-FE53-22C3-328F35ACDD0E}"/>
              </a:ext>
            </a:extLst>
          </p:cNvPr>
          <p:cNvSpPr>
            <a:spLocks noGrp="1"/>
          </p:cNvSpPr>
          <p:nvPr>
            <p:ph type="ctrTitle"/>
          </p:nvPr>
        </p:nvSpPr>
        <p:spPr/>
        <p:txBody>
          <a:bodyPr/>
          <a:lstStyle/>
          <a:p>
            <a:endParaRPr lang="en-US" dirty="0"/>
          </a:p>
        </p:txBody>
      </p:sp>
      <p:sp>
        <p:nvSpPr>
          <p:cNvPr id="3" name="Sous-titre 2">
            <a:extLst>
              <a:ext uri="{FF2B5EF4-FFF2-40B4-BE49-F238E27FC236}">
                <a16:creationId xmlns:a16="http://schemas.microsoft.com/office/drawing/2014/main" id="{C6B4E9D0-2198-D862-C309-06AC585EB253}"/>
              </a:ext>
            </a:extLst>
          </p:cNvPr>
          <p:cNvSpPr>
            <a:spLocks noGrp="1"/>
          </p:cNvSpPr>
          <p:nvPr>
            <p:ph type="subTitle" idx="1"/>
          </p:nvPr>
        </p:nvSpPr>
        <p:spPr/>
        <p:txBody>
          <a:bodyPr/>
          <a:lstStyle/>
          <a:p>
            <a:endParaRPr lang="en-US"/>
          </a:p>
        </p:txBody>
      </p:sp>
      <p:pic>
        <p:nvPicPr>
          <p:cNvPr id="4" name="Image 3" descr="Une image contenant table&#10;&#10;Description générée automatiquement">
            <a:extLst>
              <a:ext uri="{FF2B5EF4-FFF2-40B4-BE49-F238E27FC236}">
                <a16:creationId xmlns:a16="http://schemas.microsoft.com/office/drawing/2014/main" id="{4CE4EB1B-4019-94D1-7121-580F2776F50B}"/>
              </a:ext>
            </a:extLst>
          </p:cNvPr>
          <p:cNvPicPr/>
          <p:nvPr/>
        </p:nvPicPr>
        <p:blipFill>
          <a:blip r:embed="rId2"/>
          <a:srcRect/>
          <a:stretch>
            <a:fillRect/>
          </a:stretch>
        </p:blipFill>
        <p:spPr>
          <a:xfrm>
            <a:off x="2109216" y="1036320"/>
            <a:ext cx="4969316" cy="3051586"/>
          </a:xfrm>
          <a:prstGeom prst="rect">
            <a:avLst/>
          </a:prstGeom>
          <a:noFill/>
          <a:ln>
            <a:noFill/>
            <a:prstDash/>
          </a:ln>
        </p:spPr>
      </p:pic>
    </p:spTree>
    <p:extLst>
      <p:ext uri="{BB962C8B-B14F-4D97-AF65-F5344CB8AC3E}">
        <p14:creationId xmlns:p14="http://schemas.microsoft.com/office/powerpoint/2010/main" val="11735580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6429A7C-4804-64B2-66E7-4B6EBE297711}"/>
              </a:ext>
            </a:extLst>
          </p:cNvPr>
          <p:cNvSpPr>
            <a:spLocks noGrp="1"/>
          </p:cNvSpPr>
          <p:nvPr>
            <p:ph type="ctrTitle"/>
          </p:nvPr>
        </p:nvSpPr>
        <p:spPr/>
        <p:txBody>
          <a:bodyPr/>
          <a:lstStyle/>
          <a:p>
            <a:endParaRPr lang="en-US" dirty="0"/>
          </a:p>
        </p:txBody>
      </p:sp>
      <p:sp>
        <p:nvSpPr>
          <p:cNvPr id="3" name="Sous-titre 2">
            <a:extLst>
              <a:ext uri="{FF2B5EF4-FFF2-40B4-BE49-F238E27FC236}">
                <a16:creationId xmlns:a16="http://schemas.microsoft.com/office/drawing/2014/main" id="{0AEBD236-5C5D-94FA-230A-8C5A61AFE31C}"/>
              </a:ext>
            </a:extLst>
          </p:cNvPr>
          <p:cNvSpPr>
            <a:spLocks noGrp="1"/>
          </p:cNvSpPr>
          <p:nvPr>
            <p:ph type="subTitle" idx="1"/>
          </p:nvPr>
        </p:nvSpPr>
        <p:spPr/>
        <p:txBody>
          <a:bodyPr/>
          <a:lstStyle/>
          <a:p>
            <a:endParaRPr lang="en-US"/>
          </a:p>
        </p:txBody>
      </p:sp>
      <p:pic>
        <p:nvPicPr>
          <p:cNvPr id="4" name="Image 3">
            <a:extLst>
              <a:ext uri="{FF2B5EF4-FFF2-40B4-BE49-F238E27FC236}">
                <a16:creationId xmlns:a16="http://schemas.microsoft.com/office/drawing/2014/main" id="{01106D80-5883-4B9E-D376-C8CE87D7534D}"/>
              </a:ext>
            </a:extLst>
          </p:cNvPr>
          <p:cNvPicPr/>
          <p:nvPr/>
        </p:nvPicPr>
        <p:blipFill>
          <a:blip r:embed="rId2"/>
          <a:srcRect/>
          <a:stretch>
            <a:fillRect/>
          </a:stretch>
        </p:blipFill>
        <p:spPr>
          <a:xfrm>
            <a:off x="2097024" y="1048512"/>
            <a:ext cx="4916962" cy="2921060"/>
          </a:xfrm>
          <a:prstGeom prst="rect">
            <a:avLst/>
          </a:prstGeom>
          <a:noFill/>
          <a:ln>
            <a:noFill/>
            <a:prstDash/>
          </a:ln>
        </p:spPr>
      </p:pic>
    </p:spTree>
    <p:extLst>
      <p:ext uri="{BB962C8B-B14F-4D97-AF65-F5344CB8AC3E}">
        <p14:creationId xmlns:p14="http://schemas.microsoft.com/office/powerpoint/2010/main" val="6808497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8362AA1-69AC-9DB3-A585-4B629A0A56F8}"/>
              </a:ext>
            </a:extLst>
          </p:cNvPr>
          <p:cNvSpPr>
            <a:spLocks noGrp="1"/>
          </p:cNvSpPr>
          <p:nvPr>
            <p:ph type="ctrTitle"/>
          </p:nvPr>
        </p:nvSpPr>
        <p:spPr/>
        <p:txBody>
          <a:bodyPr/>
          <a:lstStyle/>
          <a:p>
            <a:endParaRPr lang="en-US" dirty="0"/>
          </a:p>
        </p:txBody>
      </p:sp>
      <p:sp>
        <p:nvSpPr>
          <p:cNvPr id="3" name="Sous-titre 2">
            <a:extLst>
              <a:ext uri="{FF2B5EF4-FFF2-40B4-BE49-F238E27FC236}">
                <a16:creationId xmlns:a16="http://schemas.microsoft.com/office/drawing/2014/main" id="{E152711E-E8FF-641F-D9A7-F28BF3DBFB4C}"/>
              </a:ext>
            </a:extLst>
          </p:cNvPr>
          <p:cNvSpPr>
            <a:spLocks noGrp="1"/>
          </p:cNvSpPr>
          <p:nvPr>
            <p:ph type="subTitle" idx="1"/>
          </p:nvPr>
        </p:nvSpPr>
        <p:spPr/>
        <p:txBody>
          <a:bodyPr/>
          <a:lstStyle/>
          <a:p>
            <a:endParaRPr lang="en-US"/>
          </a:p>
        </p:txBody>
      </p:sp>
      <p:pic>
        <p:nvPicPr>
          <p:cNvPr id="4" name="Image 3" descr="Une image contenant texte, clou, capture d’écran&#10;&#10;Description générée automatiquement">
            <a:extLst>
              <a:ext uri="{FF2B5EF4-FFF2-40B4-BE49-F238E27FC236}">
                <a16:creationId xmlns:a16="http://schemas.microsoft.com/office/drawing/2014/main" id="{AD4C1DB9-1109-1BE7-A2DF-00DA9CBCC8D3}"/>
              </a:ext>
            </a:extLst>
          </p:cNvPr>
          <p:cNvPicPr/>
          <p:nvPr/>
        </p:nvPicPr>
        <p:blipFill>
          <a:blip r:embed="rId2"/>
          <a:srcRect/>
          <a:stretch>
            <a:fillRect/>
          </a:stretch>
        </p:blipFill>
        <p:spPr>
          <a:xfrm>
            <a:off x="2043594" y="1181301"/>
            <a:ext cx="4809027" cy="2780897"/>
          </a:xfrm>
          <a:prstGeom prst="rect">
            <a:avLst/>
          </a:prstGeom>
          <a:noFill/>
          <a:ln>
            <a:noFill/>
            <a:prstDash/>
          </a:ln>
        </p:spPr>
      </p:pic>
    </p:spTree>
    <p:extLst>
      <p:ext uri="{BB962C8B-B14F-4D97-AF65-F5344CB8AC3E}">
        <p14:creationId xmlns:p14="http://schemas.microsoft.com/office/powerpoint/2010/main" val="12783817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5D4CE4-F995-BF80-432B-153CB67CA325}"/>
              </a:ext>
            </a:extLst>
          </p:cNvPr>
          <p:cNvSpPr>
            <a:spLocks noGrp="1"/>
          </p:cNvSpPr>
          <p:nvPr>
            <p:ph type="ctrTitle"/>
          </p:nvPr>
        </p:nvSpPr>
        <p:spPr/>
        <p:txBody>
          <a:bodyPr/>
          <a:lstStyle/>
          <a:p>
            <a:endParaRPr lang="en-US" dirty="0"/>
          </a:p>
        </p:txBody>
      </p:sp>
      <p:sp>
        <p:nvSpPr>
          <p:cNvPr id="3" name="Sous-titre 2">
            <a:extLst>
              <a:ext uri="{FF2B5EF4-FFF2-40B4-BE49-F238E27FC236}">
                <a16:creationId xmlns:a16="http://schemas.microsoft.com/office/drawing/2014/main" id="{FC57030E-0238-2706-C475-E11FE7CC9550}"/>
              </a:ext>
            </a:extLst>
          </p:cNvPr>
          <p:cNvSpPr>
            <a:spLocks noGrp="1"/>
          </p:cNvSpPr>
          <p:nvPr>
            <p:ph type="subTitle" idx="1"/>
          </p:nvPr>
        </p:nvSpPr>
        <p:spPr/>
        <p:txBody>
          <a:bodyPr/>
          <a:lstStyle/>
          <a:p>
            <a:endParaRPr lang="en-US"/>
          </a:p>
        </p:txBody>
      </p:sp>
      <p:pic>
        <p:nvPicPr>
          <p:cNvPr id="4" name="Image 3">
            <a:extLst>
              <a:ext uri="{FF2B5EF4-FFF2-40B4-BE49-F238E27FC236}">
                <a16:creationId xmlns:a16="http://schemas.microsoft.com/office/drawing/2014/main" id="{0A8D9FC1-1C4C-9193-BC2E-FE31A604AAF8}"/>
              </a:ext>
            </a:extLst>
          </p:cNvPr>
          <p:cNvPicPr/>
          <p:nvPr/>
        </p:nvPicPr>
        <p:blipFill>
          <a:blip r:embed="rId2"/>
          <a:srcRect/>
          <a:stretch>
            <a:fillRect/>
          </a:stretch>
        </p:blipFill>
        <p:spPr>
          <a:xfrm>
            <a:off x="2217868" y="1080381"/>
            <a:ext cx="4708264" cy="2982737"/>
          </a:xfrm>
          <a:prstGeom prst="rect">
            <a:avLst/>
          </a:prstGeom>
          <a:noFill/>
          <a:ln>
            <a:noFill/>
            <a:prstDash/>
          </a:ln>
        </p:spPr>
      </p:pic>
    </p:spTree>
    <p:extLst>
      <p:ext uri="{BB962C8B-B14F-4D97-AF65-F5344CB8AC3E}">
        <p14:creationId xmlns:p14="http://schemas.microsoft.com/office/powerpoint/2010/main" val="22683417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0D2766-BE9E-9E24-6C50-21ADC99766A1}"/>
              </a:ext>
            </a:extLst>
          </p:cNvPr>
          <p:cNvSpPr>
            <a:spLocks noGrp="1"/>
          </p:cNvSpPr>
          <p:nvPr>
            <p:ph type="ctrTitle"/>
          </p:nvPr>
        </p:nvSpPr>
        <p:spPr/>
        <p:txBody>
          <a:bodyPr/>
          <a:lstStyle/>
          <a:p>
            <a:endParaRPr lang="en-US" dirty="0"/>
          </a:p>
        </p:txBody>
      </p:sp>
      <p:sp>
        <p:nvSpPr>
          <p:cNvPr id="3" name="Sous-titre 2">
            <a:extLst>
              <a:ext uri="{FF2B5EF4-FFF2-40B4-BE49-F238E27FC236}">
                <a16:creationId xmlns:a16="http://schemas.microsoft.com/office/drawing/2014/main" id="{5C6E8868-2317-7D77-4245-B507F6248508}"/>
              </a:ext>
            </a:extLst>
          </p:cNvPr>
          <p:cNvSpPr>
            <a:spLocks noGrp="1"/>
          </p:cNvSpPr>
          <p:nvPr>
            <p:ph type="subTitle" idx="1"/>
          </p:nvPr>
        </p:nvSpPr>
        <p:spPr/>
        <p:txBody>
          <a:bodyPr/>
          <a:lstStyle/>
          <a:p>
            <a:endParaRPr lang="en-US"/>
          </a:p>
        </p:txBody>
      </p:sp>
      <p:pic>
        <p:nvPicPr>
          <p:cNvPr id="4" name="Image 3">
            <a:extLst>
              <a:ext uri="{FF2B5EF4-FFF2-40B4-BE49-F238E27FC236}">
                <a16:creationId xmlns:a16="http://schemas.microsoft.com/office/drawing/2014/main" id="{C0120244-9C27-0787-6A07-5F860627D001}"/>
              </a:ext>
            </a:extLst>
          </p:cNvPr>
          <p:cNvPicPr/>
          <p:nvPr/>
        </p:nvPicPr>
        <p:blipFill>
          <a:blip r:embed="rId2"/>
          <a:srcRect/>
          <a:stretch>
            <a:fillRect/>
          </a:stretch>
        </p:blipFill>
        <p:spPr>
          <a:xfrm>
            <a:off x="2037498" y="1004720"/>
            <a:ext cx="5069003" cy="2932579"/>
          </a:xfrm>
          <a:prstGeom prst="rect">
            <a:avLst/>
          </a:prstGeom>
          <a:noFill/>
          <a:ln>
            <a:noFill/>
            <a:prstDash/>
          </a:ln>
        </p:spPr>
      </p:pic>
    </p:spTree>
    <p:extLst>
      <p:ext uri="{BB962C8B-B14F-4D97-AF65-F5344CB8AC3E}">
        <p14:creationId xmlns:p14="http://schemas.microsoft.com/office/powerpoint/2010/main" val="315272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sz="3600" dirty="0"/>
              <a:t>Plan</a:t>
            </a:r>
            <a:endParaRPr sz="3600" dirty="0"/>
          </a:p>
        </p:txBody>
      </p:sp>
      <p:sp>
        <p:nvSpPr>
          <p:cNvPr id="69" name="Google Shape;69;p14"/>
          <p:cNvSpPr txBox="1">
            <a:spLocks noGrp="1"/>
          </p:cNvSpPr>
          <p:nvPr>
            <p:ph type="body" idx="1"/>
          </p:nvPr>
        </p:nvSpPr>
        <p:spPr>
          <a:xfrm>
            <a:off x="3656376" y="509310"/>
            <a:ext cx="5098558" cy="4154130"/>
          </a:xfrm>
          <a:prstGeom prst="rect">
            <a:avLst/>
          </a:prstGeom>
        </p:spPr>
        <p:txBody>
          <a:bodyPr spcFirstLastPara="1" wrap="square" lIns="0" tIns="0" rIns="0" bIns="0" anchor="t" anchorCtr="0">
            <a:noAutofit/>
          </a:bodyPr>
          <a:lstStyle/>
          <a:p>
            <a:pPr marL="0" lvl="0" indent="0" algn="l" rtl="0">
              <a:spcBef>
                <a:spcPts val="600"/>
              </a:spcBef>
              <a:spcAft>
                <a:spcPts val="0"/>
              </a:spcAft>
              <a:buClr>
                <a:schemeClr val="dk1"/>
              </a:buClr>
              <a:buSzPts val="1100"/>
              <a:buFont typeface="Arial"/>
              <a:buNone/>
            </a:pPr>
            <a:r>
              <a:rPr lang="en-US" sz="1400" b="1" dirty="0">
                <a:solidFill>
                  <a:schemeClr val="tx2">
                    <a:lumMod val="10000"/>
                  </a:schemeClr>
                </a:solidFill>
                <a:latin typeface="Calibri" panose="020F0502020204030204" pitchFamily="34" charset="0"/>
                <a:cs typeface="Calibri" panose="020F0502020204030204" pitchFamily="34" charset="0"/>
              </a:rPr>
              <a:t>1-Introduction </a:t>
            </a:r>
          </a:p>
          <a:p>
            <a:pPr marL="0" lvl="0" indent="0" algn="l" rtl="0">
              <a:spcBef>
                <a:spcPts val="600"/>
              </a:spcBef>
              <a:spcAft>
                <a:spcPts val="0"/>
              </a:spcAft>
              <a:buClr>
                <a:schemeClr val="dk1"/>
              </a:buClr>
              <a:buSzPts val="1100"/>
              <a:buFont typeface="Arial"/>
              <a:buNone/>
            </a:pPr>
            <a:r>
              <a:rPr lang="en-US" sz="1400" b="1" dirty="0">
                <a:solidFill>
                  <a:schemeClr val="tx2">
                    <a:lumMod val="10000"/>
                  </a:schemeClr>
                </a:solidFill>
                <a:latin typeface="Calibri" panose="020F0502020204030204" pitchFamily="34" charset="0"/>
                <a:cs typeface="Calibri" panose="020F0502020204030204" pitchFamily="34" charset="0"/>
              </a:rPr>
              <a:t>2-Les </a:t>
            </a:r>
            <a:r>
              <a:rPr lang="en-US" sz="1400" b="1" dirty="0" err="1">
                <a:solidFill>
                  <a:schemeClr val="tx2">
                    <a:lumMod val="10000"/>
                  </a:schemeClr>
                </a:solidFill>
                <a:latin typeface="Calibri" panose="020F0502020204030204" pitchFamily="34" charset="0"/>
                <a:cs typeface="Calibri" panose="020F0502020204030204" pitchFamily="34" charset="0"/>
              </a:rPr>
              <a:t>méthodes</a:t>
            </a:r>
            <a:r>
              <a:rPr lang="en-US" sz="1400" b="1" dirty="0">
                <a:solidFill>
                  <a:schemeClr val="tx2">
                    <a:lumMod val="10000"/>
                  </a:schemeClr>
                </a:solidFill>
                <a:latin typeface="Calibri" panose="020F0502020204030204" pitchFamily="34" charset="0"/>
                <a:cs typeface="Calibri" panose="020F0502020204030204" pitchFamily="34" charset="0"/>
              </a:rPr>
              <a:t> de </a:t>
            </a:r>
            <a:r>
              <a:rPr lang="en-US" sz="1400" b="1" dirty="0" err="1">
                <a:solidFill>
                  <a:schemeClr val="tx2">
                    <a:lumMod val="10000"/>
                  </a:schemeClr>
                </a:solidFill>
                <a:latin typeface="Calibri" panose="020F0502020204030204" pitchFamily="34" charset="0"/>
                <a:cs typeface="Calibri" panose="020F0502020204030204" pitchFamily="34" charset="0"/>
              </a:rPr>
              <a:t>développement</a:t>
            </a:r>
            <a:endParaRPr lang="en-US" sz="1400" b="1" dirty="0">
              <a:solidFill>
                <a:schemeClr val="tx2">
                  <a:lumMod val="10000"/>
                </a:schemeClr>
              </a:solidFill>
              <a:latin typeface="Calibri" panose="020F0502020204030204" pitchFamily="34" charset="0"/>
              <a:cs typeface="Calibri" panose="020F0502020204030204" pitchFamily="34" charset="0"/>
            </a:endParaRPr>
          </a:p>
          <a:p>
            <a:pPr marL="0" lvl="0" indent="0" algn="l" rtl="0">
              <a:spcBef>
                <a:spcPts val="600"/>
              </a:spcBef>
              <a:spcAft>
                <a:spcPts val="0"/>
              </a:spcAft>
              <a:buClr>
                <a:schemeClr val="dk1"/>
              </a:buClr>
              <a:buSzPts val="1100"/>
              <a:buFont typeface="Arial"/>
              <a:buNone/>
            </a:pPr>
            <a:r>
              <a:rPr lang="en-US" sz="1400" b="1" dirty="0">
                <a:solidFill>
                  <a:schemeClr val="tx2">
                    <a:lumMod val="10000"/>
                  </a:schemeClr>
                </a:solidFill>
                <a:latin typeface="Calibri" panose="020F0502020204030204" pitchFamily="34" charset="0"/>
                <a:cs typeface="Calibri" panose="020F0502020204030204" pitchFamily="34" charset="0"/>
              </a:rPr>
              <a:t>	1-les </a:t>
            </a:r>
            <a:r>
              <a:rPr lang="en-US" sz="1400" b="1" dirty="0" err="1">
                <a:solidFill>
                  <a:schemeClr val="tx2">
                    <a:lumMod val="10000"/>
                  </a:schemeClr>
                </a:solidFill>
                <a:latin typeface="Calibri" panose="020F0502020204030204" pitchFamily="34" charset="0"/>
                <a:cs typeface="Calibri" panose="020F0502020204030204" pitchFamily="34" charset="0"/>
              </a:rPr>
              <a:t>méthodes</a:t>
            </a:r>
            <a:r>
              <a:rPr lang="en-US" sz="1400" b="1" dirty="0">
                <a:solidFill>
                  <a:schemeClr val="tx2">
                    <a:lumMod val="10000"/>
                  </a:schemeClr>
                </a:solidFill>
                <a:latin typeface="Calibri" panose="020F0502020204030204" pitchFamily="34" charset="0"/>
                <a:cs typeface="Calibri" panose="020F0502020204030204" pitchFamily="34" charset="0"/>
              </a:rPr>
              <a:t> </a:t>
            </a:r>
            <a:r>
              <a:rPr lang="en-US" sz="1400" b="1" dirty="0" err="1">
                <a:solidFill>
                  <a:schemeClr val="tx2">
                    <a:lumMod val="10000"/>
                  </a:schemeClr>
                </a:solidFill>
                <a:latin typeface="Calibri" panose="020F0502020204030204" pitchFamily="34" charset="0"/>
                <a:cs typeface="Calibri" panose="020F0502020204030204" pitchFamily="34" charset="0"/>
              </a:rPr>
              <a:t>adaptatives</a:t>
            </a:r>
            <a:endParaRPr lang="en-US" sz="1400" b="1" dirty="0">
              <a:solidFill>
                <a:schemeClr val="tx2">
                  <a:lumMod val="10000"/>
                </a:schemeClr>
              </a:solidFill>
              <a:latin typeface="Calibri" panose="020F0502020204030204" pitchFamily="34" charset="0"/>
              <a:cs typeface="Calibri" panose="020F0502020204030204" pitchFamily="34" charset="0"/>
            </a:endParaRPr>
          </a:p>
          <a:p>
            <a:pPr marL="0" lvl="0" indent="0" algn="l" rtl="0">
              <a:spcBef>
                <a:spcPts val="600"/>
              </a:spcBef>
              <a:spcAft>
                <a:spcPts val="0"/>
              </a:spcAft>
              <a:buClr>
                <a:schemeClr val="dk1"/>
              </a:buClr>
              <a:buSzPts val="1100"/>
              <a:buFont typeface="Arial"/>
              <a:buNone/>
            </a:pPr>
            <a:r>
              <a:rPr lang="en-US" sz="1400" b="1" dirty="0">
                <a:solidFill>
                  <a:schemeClr val="tx2">
                    <a:lumMod val="10000"/>
                  </a:schemeClr>
                </a:solidFill>
                <a:latin typeface="Calibri" panose="020F0502020204030204" pitchFamily="34" charset="0"/>
                <a:cs typeface="Calibri" panose="020F0502020204030204" pitchFamily="34" charset="0"/>
              </a:rPr>
              <a:t>		1-les </a:t>
            </a:r>
            <a:r>
              <a:rPr lang="en-US" sz="1400" b="1" dirty="0" err="1">
                <a:solidFill>
                  <a:schemeClr val="tx2">
                    <a:lumMod val="10000"/>
                  </a:schemeClr>
                </a:solidFill>
                <a:latin typeface="Calibri" panose="020F0502020204030204" pitchFamily="34" charset="0"/>
                <a:cs typeface="Calibri" panose="020F0502020204030204" pitchFamily="34" charset="0"/>
              </a:rPr>
              <a:t>méthodes</a:t>
            </a:r>
            <a:r>
              <a:rPr lang="en-US" sz="1400" b="1" dirty="0">
                <a:solidFill>
                  <a:schemeClr val="tx2">
                    <a:lumMod val="10000"/>
                  </a:schemeClr>
                </a:solidFill>
                <a:latin typeface="Calibri" panose="020F0502020204030204" pitchFamily="34" charset="0"/>
                <a:cs typeface="Calibri" panose="020F0502020204030204" pitchFamily="34" charset="0"/>
              </a:rPr>
              <a:t> </a:t>
            </a:r>
            <a:r>
              <a:rPr lang="en-US" sz="1400" b="1" dirty="0" err="1">
                <a:solidFill>
                  <a:schemeClr val="tx2">
                    <a:lumMod val="10000"/>
                  </a:schemeClr>
                </a:solidFill>
                <a:latin typeface="Calibri" panose="020F0502020204030204" pitchFamily="34" charset="0"/>
                <a:cs typeface="Calibri" panose="020F0502020204030204" pitchFamily="34" charset="0"/>
              </a:rPr>
              <a:t>predictives</a:t>
            </a:r>
            <a:endParaRPr lang="en-US" sz="1400" b="1" dirty="0">
              <a:solidFill>
                <a:schemeClr val="tx2">
                  <a:lumMod val="10000"/>
                </a:schemeClr>
              </a:solidFill>
              <a:latin typeface="Calibri" panose="020F0502020204030204" pitchFamily="34" charset="0"/>
              <a:cs typeface="Calibri" panose="020F0502020204030204" pitchFamily="34" charset="0"/>
            </a:endParaRPr>
          </a:p>
          <a:p>
            <a:pPr marL="0" lvl="0" indent="0" algn="l" rtl="0">
              <a:spcBef>
                <a:spcPts val="600"/>
              </a:spcBef>
              <a:spcAft>
                <a:spcPts val="0"/>
              </a:spcAft>
              <a:buClr>
                <a:schemeClr val="dk1"/>
              </a:buClr>
              <a:buSzPts val="1100"/>
              <a:buFont typeface="Arial"/>
              <a:buNone/>
            </a:pPr>
            <a:r>
              <a:rPr lang="en-US" sz="1400" b="1" dirty="0">
                <a:solidFill>
                  <a:schemeClr val="tx2">
                    <a:lumMod val="10000"/>
                  </a:schemeClr>
                </a:solidFill>
                <a:latin typeface="Calibri" panose="020F0502020204030204" pitchFamily="34" charset="0"/>
                <a:cs typeface="Calibri" panose="020F0502020204030204" pitchFamily="34" charset="0"/>
              </a:rPr>
              <a:t>			1-cycle </a:t>
            </a:r>
            <a:r>
              <a:rPr lang="en-US" sz="1400" b="1" dirty="0" err="1">
                <a:solidFill>
                  <a:schemeClr val="tx2">
                    <a:lumMod val="10000"/>
                  </a:schemeClr>
                </a:solidFill>
                <a:latin typeface="Calibri" panose="020F0502020204030204" pitchFamily="34" charset="0"/>
                <a:cs typeface="Calibri" panose="020F0502020204030204" pitchFamily="34" charset="0"/>
              </a:rPr>
              <a:t>en</a:t>
            </a:r>
            <a:r>
              <a:rPr lang="en-US" sz="1400" b="1" dirty="0">
                <a:solidFill>
                  <a:schemeClr val="tx2">
                    <a:lumMod val="10000"/>
                  </a:schemeClr>
                </a:solidFill>
                <a:latin typeface="Calibri" panose="020F0502020204030204" pitchFamily="34" charset="0"/>
                <a:cs typeface="Calibri" panose="020F0502020204030204" pitchFamily="34" charset="0"/>
              </a:rPr>
              <a:t> cascade</a:t>
            </a:r>
          </a:p>
          <a:p>
            <a:pPr marL="0" lvl="0" indent="0" algn="l" rtl="0">
              <a:spcBef>
                <a:spcPts val="600"/>
              </a:spcBef>
              <a:spcAft>
                <a:spcPts val="0"/>
              </a:spcAft>
              <a:buClr>
                <a:schemeClr val="dk1"/>
              </a:buClr>
              <a:buSzPts val="1100"/>
              <a:buFont typeface="Arial"/>
              <a:buNone/>
            </a:pPr>
            <a:r>
              <a:rPr lang="en-US" sz="1400" b="1" dirty="0">
                <a:solidFill>
                  <a:schemeClr val="tx2">
                    <a:lumMod val="10000"/>
                  </a:schemeClr>
                </a:solidFill>
                <a:latin typeface="Calibri" panose="020F0502020204030204" pitchFamily="34" charset="0"/>
                <a:cs typeface="Calibri" panose="020F0502020204030204" pitchFamily="34" charset="0"/>
              </a:rPr>
              <a:t>		2-les </a:t>
            </a:r>
            <a:r>
              <a:rPr lang="en-US" sz="1400" b="1" dirty="0" err="1">
                <a:solidFill>
                  <a:schemeClr val="tx2">
                    <a:lumMod val="10000"/>
                  </a:schemeClr>
                </a:solidFill>
                <a:latin typeface="Calibri" panose="020F0502020204030204" pitchFamily="34" charset="0"/>
                <a:cs typeface="Calibri" panose="020F0502020204030204" pitchFamily="34" charset="0"/>
              </a:rPr>
              <a:t>méthodes</a:t>
            </a:r>
            <a:r>
              <a:rPr lang="en-US" sz="1400" b="1" dirty="0">
                <a:solidFill>
                  <a:schemeClr val="tx2">
                    <a:lumMod val="10000"/>
                  </a:schemeClr>
                </a:solidFill>
                <a:latin typeface="Calibri" panose="020F0502020204030204" pitchFamily="34" charset="0"/>
                <a:cs typeface="Calibri" panose="020F0502020204030204" pitchFamily="34" charset="0"/>
              </a:rPr>
              <a:t> </a:t>
            </a:r>
            <a:r>
              <a:rPr lang="en-US" sz="1400" b="1" dirty="0" err="1">
                <a:solidFill>
                  <a:schemeClr val="tx2">
                    <a:lumMod val="10000"/>
                  </a:schemeClr>
                </a:solidFill>
                <a:latin typeface="Calibri" panose="020F0502020204030204" pitchFamily="34" charset="0"/>
                <a:cs typeface="Calibri" panose="020F0502020204030204" pitchFamily="34" charset="0"/>
              </a:rPr>
              <a:t>agiles</a:t>
            </a:r>
            <a:endParaRPr lang="en-US" sz="1400" b="1" dirty="0">
              <a:solidFill>
                <a:schemeClr val="tx2">
                  <a:lumMod val="10000"/>
                </a:schemeClr>
              </a:solidFill>
              <a:latin typeface="Calibri" panose="020F0502020204030204" pitchFamily="34" charset="0"/>
              <a:cs typeface="Calibri" panose="020F0502020204030204" pitchFamily="34" charset="0"/>
            </a:endParaRPr>
          </a:p>
          <a:p>
            <a:pPr marL="0" lvl="0" indent="0" algn="l" rtl="0">
              <a:spcBef>
                <a:spcPts val="600"/>
              </a:spcBef>
              <a:spcAft>
                <a:spcPts val="0"/>
              </a:spcAft>
              <a:buClr>
                <a:schemeClr val="dk1"/>
              </a:buClr>
              <a:buSzPts val="1100"/>
              <a:buFont typeface="Arial"/>
              <a:buNone/>
            </a:pPr>
            <a:r>
              <a:rPr lang="en-US" sz="1400" b="1" dirty="0">
                <a:solidFill>
                  <a:schemeClr val="tx2">
                    <a:lumMod val="10000"/>
                  </a:schemeClr>
                </a:solidFill>
                <a:latin typeface="Calibri" panose="020F0502020204030204" pitchFamily="34" charset="0"/>
                <a:cs typeface="Calibri" panose="020F0502020204030204" pitchFamily="34" charset="0"/>
              </a:rPr>
              <a:t>3-Les techniques de </a:t>
            </a:r>
            <a:r>
              <a:rPr lang="en-US" sz="1400" b="1" dirty="0" err="1">
                <a:solidFill>
                  <a:schemeClr val="tx2">
                    <a:lumMod val="10000"/>
                  </a:schemeClr>
                </a:solidFill>
                <a:latin typeface="Calibri" panose="020F0502020204030204" pitchFamily="34" charset="0"/>
                <a:cs typeface="Calibri" panose="020F0502020204030204" pitchFamily="34" charset="0"/>
              </a:rPr>
              <a:t>getions</a:t>
            </a:r>
            <a:endParaRPr lang="en-US" sz="1400" b="1" dirty="0">
              <a:solidFill>
                <a:schemeClr val="tx2">
                  <a:lumMod val="10000"/>
                </a:schemeClr>
              </a:solidFill>
              <a:latin typeface="Calibri" panose="020F0502020204030204" pitchFamily="34" charset="0"/>
              <a:cs typeface="Calibri" panose="020F0502020204030204" pitchFamily="34" charset="0"/>
            </a:endParaRPr>
          </a:p>
          <a:p>
            <a:pPr marL="0" lvl="0" indent="0" algn="l" rtl="0">
              <a:spcBef>
                <a:spcPts val="600"/>
              </a:spcBef>
              <a:spcAft>
                <a:spcPts val="0"/>
              </a:spcAft>
              <a:buClr>
                <a:schemeClr val="dk1"/>
              </a:buClr>
              <a:buSzPts val="1100"/>
              <a:buFont typeface="Arial"/>
              <a:buNone/>
            </a:pPr>
            <a:r>
              <a:rPr lang="en-US" sz="1400" b="1" dirty="0">
                <a:solidFill>
                  <a:schemeClr val="tx2">
                    <a:lumMod val="10000"/>
                  </a:schemeClr>
                </a:solidFill>
                <a:latin typeface="Calibri" panose="020F0502020204030204" pitchFamily="34" charset="0"/>
                <a:cs typeface="Calibri" panose="020F0502020204030204" pitchFamily="34" charset="0"/>
              </a:rPr>
              <a:t>	1-les techniques de planification de </a:t>
            </a:r>
            <a:r>
              <a:rPr lang="en-US" sz="1400" b="1" dirty="0" err="1">
                <a:solidFill>
                  <a:schemeClr val="tx2">
                    <a:lumMod val="10000"/>
                  </a:schemeClr>
                </a:solidFill>
                <a:latin typeface="Calibri" panose="020F0502020204030204" pitchFamily="34" charset="0"/>
                <a:cs typeface="Calibri" panose="020F0502020204030204" pitchFamily="34" charset="0"/>
              </a:rPr>
              <a:t>l’ordonnancement</a:t>
            </a:r>
            <a:endParaRPr lang="en-US" sz="1400" b="1" dirty="0">
              <a:solidFill>
                <a:schemeClr val="tx2">
                  <a:lumMod val="10000"/>
                </a:schemeClr>
              </a:solidFill>
              <a:latin typeface="Calibri" panose="020F0502020204030204" pitchFamily="34" charset="0"/>
              <a:cs typeface="Calibri" panose="020F0502020204030204" pitchFamily="34" charset="0"/>
            </a:endParaRPr>
          </a:p>
          <a:p>
            <a:pPr marL="0" lvl="0" indent="0" algn="l" rtl="0">
              <a:spcBef>
                <a:spcPts val="600"/>
              </a:spcBef>
              <a:spcAft>
                <a:spcPts val="0"/>
              </a:spcAft>
              <a:buClr>
                <a:schemeClr val="dk1"/>
              </a:buClr>
              <a:buSzPts val="1100"/>
              <a:buFont typeface="Arial"/>
              <a:buNone/>
            </a:pPr>
            <a:r>
              <a:rPr lang="en-US" sz="1400" b="1" dirty="0">
                <a:solidFill>
                  <a:schemeClr val="tx2">
                    <a:lumMod val="10000"/>
                  </a:schemeClr>
                </a:solidFill>
                <a:latin typeface="Calibri" panose="020F0502020204030204" pitchFamily="34" charset="0"/>
                <a:cs typeface="Calibri" panose="020F0502020204030204" pitchFamily="34" charset="0"/>
              </a:rPr>
              <a:t>		1-le </a:t>
            </a:r>
            <a:r>
              <a:rPr lang="en-US" sz="1400" b="1" dirty="0" err="1">
                <a:solidFill>
                  <a:schemeClr val="tx2">
                    <a:lumMod val="10000"/>
                  </a:schemeClr>
                </a:solidFill>
                <a:latin typeface="Calibri" panose="020F0502020204030204" pitchFamily="34" charset="0"/>
                <a:cs typeface="Calibri" panose="020F0502020204030204" pitchFamily="34" charset="0"/>
              </a:rPr>
              <a:t>diagramme</a:t>
            </a:r>
            <a:r>
              <a:rPr lang="en-US" sz="1400" b="1" dirty="0">
                <a:solidFill>
                  <a:schemeClr val="tx2">
                    <a:lumMod val="10000"/>
                  </a:schemeClr>
                </a:solidFill>
                <a:latin typeface="Calibri" panose="020F0502020204030204" pitchFamily="34" charset="0"/>
                <a:cs typeface="Calibri" panose="020F0502020204030204" pitchFamily="34" charset="0"/>
              </a:rPr>
              <a:t> de GANTT</a:t>
            </a:r>
          </a:p>
          <a:p>
            <a:pPr marL="0" lvl="0" indent="0" algn="l" rtl="0">
              <a:spcBef>
                <a:spcPts val="600"/>
              </a:spcBef>
              <a:spcAft>
                <a:spcPts val="0"/>
              </a:spcAft>
              <a:buClr>
                <a:schemeClr val="dk1"/>
              </a:buClr>
              <a:buSzPts val="1100"/>
              <a:buFont typeface="Arial"/>
              <a:buNone/>
            </a:pPr>
            <a:r>
              <a:rPr lang="en-US" sz="1400" b="1" dirty="0">
                <a:solidFill>
                  <a:schemeClr val="tx2">
                    <a:lumMod val="10000"/>
                  </a:schemeClr>
                </a:solidFill>
                <a:latin typeface="Calibri" panose="020F0502020204030204" pitchFamily="34" charset="0"/>
                <a:cs typeface="Calibri" panose="020F0502020204030204" pitchFamily="34" charset="0"/>
              </a:rPr>
              <a:t>		2-la </a:t>
            </a:r>
            <a:r>
              <a:rPr lang="en-US" sz="1400" b="1" dirty="0" err="1">
                <a:solidFill>
                  <a:schemeClr val="tx2">
                    <a:lumMod val="10000"/>
                  </a:schemeClr>
                </a:solidFill>
                <a:latin typeface="Calibri" panose="020F0502020204030204" pitchFamily="34" charset="0"/>
                <a:cs typeface="Calibri" panose="020F0502020204030204" pitchFamily="34" charset="0"/>
              </a:rPr>
              <a:t>méthode</a:t>
            </a:r>
            <a:r>
              <a:rPr lang="en-US" sz="1400" b="1" dirty="0">
                <a:solidFill>
                  <a:schemeClr val="tx2">
                    <a:lumMod val="10000"/>
                  </a:schemeClr>
                </a:solidFill>
                <a:latin typeface="Calibri" panose="020F0502020204030204" pitchFamily="34" charset="0"/>
                <a:cs typeface="Calibri" panose="020F0502020204030204" pitchFamily="34" charset="0"/>
              </a:rPr>
              <a:t> PERT</a:t>
            </a:r>
          </a:p>
          <a:p>
            <a:pPr marL="0" lvl="0" indent="0" algn="l" rtl="0">
              <a:spcBef>
                <a:spcPts val="600"/>
              </a:spcBef>
              <a:spcAft>
                <a:spcPts val="0"/>
              </a:spcAft>
              <a:buClr>
                <a:schemeClr val="dk1"/>
              </a:buClr>
              <a:buSzPts val="1100"/>
              <a:buFont typeface="Arial"/>
              <a:buNone/>
            </a:pPr>
            <a:r>
              <a:rPr lang="en-US" sz="1400" b="1" dirty="0">
                <a:solidFill>
                  <a:schemeClr val="tx2">
                    <a:lumMod val="10000"/>
                  </a:schemeClr>
                </a:solidFill>
                <a:latin typeface="Calibri" panose="020F0502020204030204" pitchFamily="34" charset="0"/>
                <a:cs typeface="Calibri" panose="020F0502020204030204" pitchFamily="34" charset="0"/>
              </a:rPr>
              <a:t>		3-La MPM</a:t>
            </a:r>
          </a:p>
          <a:p>
            <a:pPr marL="0" lvl="0" indent="0" algn="l" rtl="0">
              <a:spcBef>
                <a:spcPts val="600"/>
              </a:spcBef>
              <a:spcAft>
                <a:spcPts val="0"/>
              </a:spcAft>
              <a:buClr>
                <a:schemeClr val="dk1"/>
              </a:buClr>
              <a:buSzPts val="1100"/>
              <a:buFont typeface="Arial"/>
              <a:buNone/>
            </a:pPr>
            <a:r>
              <a:rPr lang="en-US" sz="1400" b="1" dirty="0">
                <a:solidFill>
                  <a:schemeClr val="tx2">
                    <a:lumMod val="10000"/>
                  </a:schemeClr>
                </a:solidFill>
                <a:latin typeface="Calibri" panose="020F0502020204030204" pitchFamily="34" charset="0"/>
                <a:cs typeface="Calibri" panose="020F0502020204030204" pitchFamily="34" charset="0"/>
              </a:rPr>
              <a:t>4-Les techniques </a:t>
            </a:r>
            <a:r>
              <a:rPr lang="en-US" sz="1400" b="1" dirty="0" err="1">
                <a:solidFill>
                  <a:schemeClr val="tx2">
                    <a:lumMod val="10000"/>
                  </a:schemeClr>
                </a:solidFill>
                <a:latin typeface="Calibri" panose="020F0502020204030204" pitchFamily="34" charset="0"/>
                <a:cs typeface="Calibri" panose="020F0502020204030204" pitchFamily="34" charset="0"/>
              </a:rPr>
              <a:t>d’estimation</a:t>
            </a:r>
            <a:r>
              <a:rPr lang="en-US" sz="1400" b="1" dirty="0">
                <a:solidFill>
                  <a:schemeClr val="tx2">
                    <a:lumMod val="10000"/>
                  </a:schemeClr>
                </a:solidFill>
                <a:latin typeface="Calibri" panose="020F0502020204030204" pitchFamily="34" charset="0"/>
                <a:cs typeface="Calibri" panose="020F0502020204030204" pitchFamily="34" charset="0"/>
              </a:rPr>
              <a:t> de </a:t>
            </a:r>
            <a:r>
              <a:rPr lang="en-US" sz="1400" b="1" dirty="0" err="1">
                <a:solidFill>
                  <a:schemeClr val="tx2">
                    <a:lumMod val="10000"/>
                  </a:schemeClr>
                </a:solidFill>
                <a:latin typeface="Calibri" panose="020F0502020204030204" pitchFamily="34" charset="0"/>
                <a:cs typeface="Calibri" panose="020F0502020204030204" pitchFamily="34" charset="0"/>
              </a:rPr>
              <a:t>projets</a:t>
            </a:r>
            <a:r>
              <a:rPr lang="en-US" sz="1400" b="1" dirty="0">
                <a:solidFill>
                  <a:schemeClr val="tx2">
                    <a:lumMod val="10000"/>
                  </a:schemeClr>
                </a:solidFill>
                <a:latin typeface="Calibri" panose="020F0502020204030204" pitchFamily="34" charset="0"/>
                <a:cs typeface="Calibri" panose="020F0502020204030204" pitchFamily="34" charset="0"/>
              </a:rPr>
              <a:t> </a:t>
            </a:r>
            <a:r>
              <a:rPr lang="en-US" sz="1400" b="1" dirty="0" err="1">
                <a:solidFill>
                  <a:schemeClr val="tx2">
                    <a:lumMod val="10000"/>
                  </a:schemeClr>
                </a:solidFill>
                <a:latin typeface="Calibri" panose="020F0502020204030204" pitchFamily="34" charset="0"/>
                <a:cs typeface="Calibri" panose="020F0502020204030204" pitchFamily="34" charset="0"/>
              </a:rPr>
              <a:t>informatiques</a:t>
            </a:r>
            <a:endParaRPr lang="en-US" sz="1400" b="1" dirty="0">
              <a:solidFill>
                <a:schemeClr val="tx2">
                  <a:lumMod val="10000"/>
                </a:schemeClr>
              </a:solidFill>
              <a:latin typeface="Calibri" panose="020F0502020204030204" pitchFamily="34" charset="0"/>
              <a:cs typeface="Calibri" panose="020F0502020204030204" pitchFamily="34" charset="0"/>
            </a:endParaRPr>
          </a:p>
          <a:p>
            <a:pPr marL="0" lvl="0" indent="0" algn="l" rtl="0">
              <a:spcBef>
                <a:spcPts val="600"/>
              </a:spcBef>
              <a:spcAft>
                <a:spcPts val="0"/>
              </a:spcAft>
              <a:buClr>
                <a:schemeClr val="dk1"/>
              </a:buClr>
              <a:buSzPts val="1100"/>
              <a:buFont typeface="Arial"/>
              <a:buNone/>
            </a:pPr>
            <a:r>
              <a:rPr lang="en-US" sz="1400" b="1" dirty="0">
                <a:solidFill>
                  <a:schemeClr val="tx2">
                    <a:lumMod val="10000"/>
                  </a:schemeClr>
                </a:solidFill>
                <a:latin typeface="Calibri" panose="020F0502020204030204" pitchFamily="34" charset="0"/>
                <a:cs typeface="Calibri" panose="020F0502020204030204" pitchFamily="34" charset="0"/>
              </a:rPr>
              <a:t>5-conclusion</a:t>
            </a:r>
          </a:p>
          <a:p>
            <a:pPr marL="0" lvl="0" indent="0" algn="l" rtl="0">
              <a:spcBef>
                <a:spcPts val="600"/>
              </a:spcBef>
              <a:spcAft>
                <a:spcPts val="0"/>
              </a:spcAft>
              <a:buClr>
                <a:schemeClr val="dk1"/>
              </a:buClr>
              <a:buSzPts val="1100"/>
              <a:buFont typeface="Arial"/>
              <a:buNone/>
            </a:pPr>
            <a:endParaRPr lang="en-US" dirty="0"/>
          </a:p>
          <a:p>
            <a:pPr marL="0" lvl="0" indent="0" algn="l" rtl="0">
              <a:spcBef>
                <a:spcPts val="600"/>
              </a:spcBef>
              <a:spcAft>
                <a:spcPts val="0"/>
              </a:spcAft>
              <a:buClr>
                <a:schemeClr val="dk1"/>
              </a:buClr>
              <a:buSzPts val="1100"/>
              <a:buFont typeface="Arial"/>
              <a:buNone/>
            </a:pPr>
            <a:endParaRPr lang="en-US" dirty="0"/>
          </a:p>
          <a:p>
            <a:pPr marL="0" lvl="0" indent="0" algn="l" rtl="0">
              <a:spcBef>
                <a:spcPts val="600"/>
              </a:spcBef>
              <a:spcAft>
                <a:spcPts val="0"/>
              </a:spcAft>
              <a:buClr>
                <a:schemeClr val="dk1"/>
              </a:buClr>
              <a:buSzPts val="1100"/>
              <a:buFont typeface="Arial"/>
              <a:buNone/>
            </a:pPr>
            <a:endParaRPr dirty="0"/>
          </a:p>
        </p:txBody>
      </p:sp>
      <p:sp>
        <p:nvSpPr>
          <p:cNvPr id="71" name="Google Shape;71;p1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4050E5"/>
            </a:gs>
            <a:gs pos="100000">
              <a:srgbClr val="C833FF"/>
            </a:gs>
          </a:gsLst>
          <a:lin ang="5400012" scaled="0"/>
        </a:gradFill>
        <a:effectLst/>
      </p:bgPr>
    </p:bg>
    <p:spTree>
      <p:nvGrpSpPr>
        <p:cNvPr id="1" name="Shape 83"/>
        <p:cNvGrpSpPr/>
        <p:nvPr/>
      </p:nvGrpSpPr>
      <p:grpSpPr>
        <a:xfrm>
          <a:off x="0" y="0"/>
          <a:ext cx="0" cy="0"/>
          <a:chOff x="0" y="0"/>
          <a:chExt cx="0" cy="0"/>
        </a:xfrm>
      </p:grpSpPr>
      <p:sp>
        <p:nvSpPr>
          <p:cNvPr id="84" name="Google Shape;84;p16"/>
          <p:cNvSpPr txBox="1">
            <a:spLocks noGrp="1"/>
          </p:cNvSpPr>
          <p:nvPr>
            <p:ph type="ctrTitle"/>
          </p:nvPr>
        </p:nvSpPr>
        <p:spPr>
          <a:xfrm>
            <a:off x="2169925" y="1811950"/>
            <a:ext cx="48042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endParaRPr dirty="0"/>
          </a:p>
          <a:p>
            <a:pPr marL="0" lvl="0" indent="0" algn="ctr" rtl="0">
              <a:spcBef>
                <a:spcPts val="0"/>
              </a:spcBef>
              <a:spcAft>
                <a:spcPts val="0"/>
              </a:spcAft>
              <a:buNone/>
            </a:pPr>
            <a:r>
              <a:rPr lang="fr-MA" dirty="0"/>
              <a:t>L</a:t>
            </a:r>
            <a:r>
              <a:rPr lang="en" dirty="0"/>
              <a:t>es t</a:t>
            </a:r>
            <a:r>
              <a:rPr lang="fr-MA" dirty="0"/>
              <a:t>e</a:t>
            </a:r>
            <a:r>
              <a:rPr lang="en" dirty="0"/>
              <a:t>chniques de gestions</a:t>
            </a: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E61E7F"/>
            </a:gs>
            <a:gs pos="100000">
              <a:srgbClr val="FF9900"/>
            </a:gs>
          </a:gsLst>
          <a:lin ang="5400700" scaled="0"/>
        </a:gradFill>
        <a:effectLst/>
      </p:bgPr>
    </p:bg>
    <p:spTree>
      <p:nvGrpSpPr>
        <p:cNvPr id="1" name="Shape 102"/>
        <p:cNvGrpSpPr/>
        <p:nvPr/>
      </p:nvGrpSpPr>
      <p:grpSpPr>
        <a:xfrm>
          <a:off x="0" y="0"/>
          <a:ext cx="0" cy="0"/>
          <a:chOff x="0" y="0"/>
          <a:chExt cx="0" cy="0"/>
        </a:xfrm>
      </p:grpSpPr>
      <p:sp>
        <p:nvSpPr>
          <p:cNvPr id="103" name="Google Shape;103;p19"/>
          <p:cNvSpPr txBox="1">
            <a:spLocks noGrp="1"/>
          </p:cNvSpPr>
          <p:nvPr>
            <p:ph type="ctrTitle" idx="4294967295"/>
          </p:nvPr>
        </p:nvSpPr>
        <p:spPr>
          <a:xfrm>
            <a:off x="1399021" y="1659531"/>
            <a:ext cx="6345957" cy="1824437"/>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MA" sz="4000" dirty="0">
                <a:effectLst/>
                <a:ea typeface="Calibri" panose="020F0502020204030204" pitchFamily="34" charset="0"/>
                <a:cs typeface="Arial" panose="020B0604020202020204" pitchFamily="34" charset="0"/>
              </a:rPr>
              <a:t>LES TECHNIQUES DE PLANIFICATION OU DE L’ORDONNANCEMENT</a:t>
            </a:r>
            <a:endParaRPr sz="4000" dirty="0"/>
          </a:p>
        </p:txBody>
      </p:sp>
      <p:sp>
        <p:nvSpPr>
          <p:cNvPr id="109" name="Google Shape;10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8790B9"/>
            </a:gs>
            <a:gs pos="100000">
              <a:srgbClr val="D4ECFF"/>
            </a:gs>
          </a:gsLst>
          <a:lin ang="5400012" scaled="0"/>
        </a:gradFill>
        <a:effectLst/>
      </p:bgPr>
    </p:bg>
    <p:spTree>
      <p:nvGrpSpPr>
        <p:cNvPr id="1" name="Shape 308"/>
        <p:cNvGrpSpPr/>
        <p:nvPr/>
      </p:nvGrpSpPr>
      <p:grpSpPr>
        <a:xfrm>
          <a:off x="0" y="0"/>
          <a:ext cx="0" cy="0"/>
          <a:chOff x="0" y="0"/>
          <a:chExt cx="0" cy="0"/>
        </a:xfrm>
      </p:grpSpPr>
      <p:sp>
        <p:nvSpPr>
          <p:cNvPr id="309" name="Google Shape;309;p36"/>
          <p:cNvSpPr txBox="1">
            <a:spLocks noGrp="1"/>
          </p:cNvSpPr>
          <p:nvPr>
            <p:ph type="title"/>
          </p:nvPr>
        </p:nvSpPr>
        <p:spPr>
          <a:xfrm>
            <a:off x="648930" y="907950"/>
            <a:ext cx="2256502"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MA" sz="2000" dirty="0">
                <a:effectLst/>
                <a:ea typeface="Calibri" panose="020F0502020204030204" pitchFamily="34" charset="0"/>
                <a:cs typeface="Arial" panose="020B0604020202020204" pitchFamily="34" charset="0"/>
              </a:rPr>
              <a:t>LES TECHNIQUES DE PLANIFICATION OU DE L’ORDONNANCEMENT</a:t>
            </a:r>
            <a:endParaRPr lang="fr-MA" sz="2000" dirty="0"/>
          </a:p>
        </p:txBody>
      </p:sp>
      <p:sp>
        <p:nvSpPr>
          <p:cNvPr id="310" name="Google Shape;310;p36"/>
          <p:cNvSpPr txBox="1">
            <a:spLocks noGrp="1"/>
          </p:cNvSpPr>
          <p:nvPr>
            <p:ph type="body" idx="1"/>
          </p:nvPr>
        </p:nvSpPr>
        <p:spPr>
          <a:xfrm>
            <a:off x="3631375" y="600077"/>
            <a:ext cx="5397909" cy="4543374"/>
          </a:xfrm>
          <a:prstGeom prst="rect">
            <a:avLst/>
          </a:prstGeom>
        </p:spPr>
        <p:txBody>
          <a:bodyPr spcFirstLastPara="1" wrap="square" lIns="0" tIns="0" rIns="0" bIns="0" anchor="ctr" anchorCtr="0">
            <a:noAutofit/>
          </a:bodyPr>
          <a:lstStyle/>
          <a:p>
            <a:pPr marL="0" indent="0" algn="just">
              <a:lnSpc>
                <a:spcPct val="107000"/>
              </a:lnSpc>
              <a:buNone/>
            </a:pPr>
            <a:r>
              <a:rPr lang="fr-MA" sz="20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    </a:t>
            </a:r>
            <a:r>
              <a:rPr lang="fr-MA" sz="16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La planification ou de l’ordonnancement, c’est l’organisation systématique des diverses phases d’un projet selon un plan. Il s’agit d’un processus résolu de fixation d’objectifs ; de détermination des moyens et des ressources nécessaires pour les atteindre et définition des étapes à franchir pour les réaliser. La réalisation d’un projet nécessite souvent une succession de tâches auxquelles s’attachent certaines contraintes :</a:t>
            </a:r>
          </a:p>
          <a:p>
            <a:pPr marL="342900" lvl="0" indent="-342900" algn="just" rtl="0">
              <a:lnSpc>
                <a:spcPct val="107000"/>
              </a:lnSpc>
              <a:buFont typeface="Wingdings" panose="05000000000000000000" pitchFamily="2" charset="2"/>
              <a:buChar char=""/>
            </a:pPr>
            <a:r>
              <a:rPr lang="fr-MA" sz="16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De temps : délais à respecter pour l’exécution des tâches ; </a:t>
            </a:r>
          </a:p>
          <a:p>
            <a:pPr marL="342900" lvl="0" indent="-342900" algn="just">
              <a:lnSpc>
                <a:spcPct val="107000"/>
              </a:lnSpc>
              <a:buFont typeface="Wingdings" panose="05000000000000000000" pitchFamily="2" charset="2"/>
              <a:buChar char=""/>
            </a:pPr>
            <a:r>
              <a:rPr lang="fr-MA" sz="16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D’antériorité : certaines tâches doivent s’exécuter avant d’autres ;</a:t>
            </a:r>
          </a:p>
          <a:p>
            <a:pPr marL="342900" lvl="0" indent="-342900" algn="just">
              <a:lnSpc>
                <a:spcPct val="107000"/>
              </a:lnSpc>
              <a:spcAft>
                <a:spcPts val="800"/>
              </a:spcAft>
              <a:buFont typeface="Wingdings" panose="05000000000000000000" pitchFamily="2" charset="2"/>
              <a:buChar char=""/>
            </a:pPr>
            <a:r>
              <a:rPr lang="fr-MA" sz="16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De production : temps d’occupation du matériel ou des hommes qui l’utilisent. </a:t>
            </a:r>
          </a:p>
          <a:p>
            <a:pPr marL="0" indent="0" algn="just">
              <a:lnSpc>
                <a:spcPct val="107000"/>
              </a:lnSpc>
              <a:buNone/>
            </a:pPr>
            <a:endParaRPr sz="2000" dirty="0">
              <a:solidFill>
                <a:srgbClr val="000000"/>
              </a:solidFill>
            </a:endParaRPr>
          </a:p>
        </p:txBody>
      </p:sp>
      <p:sp>
        <p:nvSpPr>
          <p:cNvPr id="311" name="Google Shape;311;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8790B9"/>
            </a:gs>
            <a:gs pos="100000">
              <a:srgbClr val="D4ECFF"/>
            </a:gs>
          </a:gsLst>
          <a:lin ang="5400012" scaled="0"/>
        </a:gradFill>
        <a:effectLst/>
      </p:bgPr>
    </p:bg>
    <p:spTree>
      <p:nvGrpSpPr>
        <p:cNvPr id="1" name="Shape 308"/>
        <p:cNvGrpSpPr/>
        <p:nvPr/>
      </p:nvGrpSpPr>
      <p:grpSpPr>
        <a:xfrm>
          <a:off x="0" y="0"/>
          <a:ext cx="0" cy="0"/>
          <a:chOff x="0" y="0"/>
          <a:chExt cx="0" cy="0"/>
        </a:xfrm>
      </p:grpSpPr>
      <p:sp>
        <p:nvSpPr>
          <p:cNvPr id="309" name="Google Shape;309;p36"/>
          <p:cNvSpPr txBox="1">
            <a:spLocks noGrp="1"/>
          </p:cNvSpPr>
          <p:nvPr>
            <p:ph type="title"/>
          </p:nvPr>
        </p:nvSpPr>
        <p:spPr>
          <a:xfrm>
            <a:off x="698999" y="911700"/>
            <a:ext cx="2221181" cy="3321087"/>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MA" sz="2000" dirty="0">
                <a:effectLst/>
                <a:ea typeface="Calibri" panose="020F0502020204030204" pitchFamily="34" charset="0"/>
                <a:cs typeface="Arial" panose="020B0604020202020204" pitchFamily="34" charset="0"/>
              </a:rPr>
              <a:t>LES TECHNIQUES DE PLANIFICATION OU DE L’ORDONNANCEMENT</a:t>
            </a:r>
            <a:endParaRPr lang="fr-MA" sz="2000" dirty="0"/>
          </a:p>
        </p:txBody>
      </p:sp>
      <p:sp>
        <p:nvSpPr>
          <p:cNvPr id="310" name="Google Shape;310;p36"/>
          <p:cNvSpPr txBox="1">
            <a:spLocks noGrp="1"/>
          </p:cNvSpPr>
          <p:nvPr>
            <p:ph type="body" idx="1"/>
          </p:nvPr>
        </p:nvSpPr>
        <p:spPr>
          <a:xfrm>
            <a:off x="3397871" y="726948"/>
            <a:ext cx="5651902" cy="4231751"/>
          </a:xfrm>
          <a:prstGeom prst="rect">
            <a:avLst/>
          </a:prstGeom>
        </p:spPr>
        <p:txBody>
          <a:bodyPr spcFirstLastPara="1" wrap="square" lIns="0" tIns="0" rIns="0" bIns="0" anchor="ctr" anchorCtr="0">
            <a:noAutofit/>
          </a:bodyPr>
          <a:lstStyle/>
          <a:p>
            <a:pPr marL="0" indent="0" algn="just">
              <a:lnSpc>
                <a:spcPct val="107000"/>
              </a:lnSpc>
              <a:buNone/>
            </a:pPr>
            <a:r>
              <a:rPr lang="fr-MA" sz="1600" dirty="0">
                <a:effectLst/>
                <a:latin typeface="Montserrat Light" panose="00000400000000000000" pitchFamily="2" charset="0"/>
                <a:ea typeface="Calibri" panose="020F0502020204030204" pitchFamily="34" charset="0"/>
                <a:cs typeface="Arial" panose="020B0604020202020204" pitchFamily="34" charset="0"/>
              </a:rPr>
              <a:t> </a:t>
            </a:r>
            <a:r>
              <a:rPr lang="fr-MA" sz="16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Les techniques de planification ou d’ordonnancement dans le cadre de la gestion d’un projet ont pour objectif de répondre au mieux aux besoins exprimés par un client, au meilleur coût et dans les meilleurs délais, en tenant compte des différentes contraintes. L’ordonnancement se déroule en trois étapes : </a:t>
            </a:r>
          </a:p>
          <a:p>
            <a:pPr marL="342900" lvl="0" indent="-342900">
              <a:lnSpc>
                <a:spcPct val="107000"/>
              </a:lnSpc>
              <a:buFont typeface="Courier New" panose="02070309020205020404" pitchFamily="49" charset="0"/>
              <a:buChar char="o"/>
            </a:pPr>
            <a:r>
              <a:rPr lang="fr-MA" sz="16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L’élaboration d’un calendrier : qui vise à déterminer les différentes opérations à réaliser, les dates correspondantes, et les moyens matériels et humains à y affecter.</a:t>
            </a:r>
          </a:p>
          <a:p>
            <a:pPr marL="342900" lvl="0" indent="-342900">
              <a:lnSpc>
                <a:spcPct val="107000"/>
              </a:lnSpc>
              <a:buFont typeface="Courier New" panose="02070309020205020404" pitchFamily="49" charset="0"/>
              <a:buChar char="o"/>
            </a:pPr>
            <a:r>
              <a:rPr lang="fr-MA" sz="16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L’exécution : qui consiste à la mise en œuvre des différentes opérations définies dans la phase de planification.</a:t>
            </a:r>
          </a:p>
          <a:p>
            <a:pPr marL="342900" lvl="0" indent="-342900">
              <a:lnSpc>
                <a:spcPct val="107000"/>
              </a:lnSpc>
              <a:spcAft>
                <a:spcPts val="800"/>
              </a:spcAft>
              <a:buFont typeface="Courier New" panose="02070309020205020404" pitchFamily="49" charset="0"/>
              <a:buChar char="o"/>
            </a:pPr>
            <a:r>
              <a:rPr lang="fr-MA" sz="16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Le contrôle : qui consiste à effectuer une comparaison entre planification et exécution, soit au niveau des coûts, soit au niveau des dates de réalisation. </a:t>
            </a:r>
          </a:p>
          <a:p>
            <a:pPr marL="0" indent="0" algn="just">
              <a:lnSpc>
                <a:spcPct val="107000"/>
              </a:lnSpc>
              <a:buNone/>
            </a:pPr>
            <a:endParaRPr lang="fr-MA" sz="2000" dirty="0">
              <a:effectLst/>
              <a:latin typeface="+mj-lt"/>
              <a:ea typeface="Calibri" panose="020F0502020204030204" pitchFamily="34" charset="0"/>
              <a:cs typeface="Arial" panose="020B0604020202020204" pitchFamily="34" charset="0"/>
            </a:endParaRPr>
          </a:p>
        </p:txBody>
      </p:sp>
      <p:sp>
        <p:nvSpPr>
          <p:cNvPr id="311" name="Google Shape;311;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33</a:t>
            </a:fld>
            <a:endParaRPr/>
          </a:p>
        </p:txBody>
      </p:sp>
    </p:spTree>
    <p:extLst>
      <p:ext uri="{BB962C8B-B14F-4D97-AF65-F5344CB8AC3E}">
        <p14:creationId xmlns:p14="http://schemas.microsoft.com/office/powerpoint/2010/main" val="90923786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0">
              <a:srgbClr val="8790B9"/>
            </a:gs>
            <a:gs pos="100000">
              <a:srgbClr val="D4ECFF"/>
            </a:gs>
          </a:gsLst>
          <a:lin ang="5400012" scaled="0"/>
        </a:gradFill>
        <a:effectLst/>
      </p:bgPr>
    </p:bg>
    <p:spTree>
      <p:nvGrpSpPr>
        <p:cNvPr id="1" name="Shape 308"/>
        <p:cNvGrpSpPr/>
        <p:nvPr/>
      </p:nvGrpSpPr>
      <p:grpSpPr>
        <a:xfrm>
          <a:off x="0" y="0"/>
          <a:ext cx="0" cy="0"/>
          <a:chOff x="0" y="0"/>
          <a:chExt cx="0" cy="0"/>
        </a:xfrm>
      </p:grpSpPr>
      <p:sp>
        <p:nvSpPr>
          <p:cNvPr id="309" name="Google Shape;309;p36"/>
          <p:cNvSpPr txBox="1">
            <a:spLocks noGrp="1"/>
          </p:cNvSpPr>
          <p:nvPr>
            <p:ph type="title"/>
          </p:nvPr>
        </p:nvSpPr>
        <p:spPr>
          <a:xfrm>
            <a:off x="698999" y="911700"/>
            <a:ext cx="2221181" cy="3321087"/>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MA" sz="2000" dirty="0">
                <a:effectLst/>
                <a:ea typeface="Calibri" panose="020F0502020204030204" pitchFamily="34" charset="0"/>
                <a:cs typeface="Arial" panose="020B0604020202020204" pitchFamily="34" charset="0"/>
              </a:rPr>
              <a:t>LES TECHNIQUES DE PLANIFICATION OU DE L’ORDONNANCEMENT</a:t>
            </a:r>
            <a:endParaRPr lang="fr-MA" sz="2000" dirty="0"/>
          </a:p>
        </p:txBody>
      </p:sp>
      <p:sp>
        <p:nvSpPr>
          <p:cNvPr id="310" name="Google Shape;310;p36"/>
          <p:cNvSpPr txBox="1">
            <a:spLocks noGrp="1"/>
          </p:cNvSpPr>
          <p:nvPr>
            <p:ph type="body" idx="1"/>
          </p:nvPr>
        </p:nvSpPr>
        <p:spPr>
          <a:xfrm>
            <a:off x="4159046" y="1128276"/>
            <a:ext cx="4870238" cy="2886948"/>
          </a:xfrm>
          <a:prstGeom prst="rect">
            <a:avLst/>
          </a:prstGeom>
        </p:spPr>
        <p:txBody>
          <a:bodyPr spcFirstLastPara="1" wrap="square" lIns="0" tIns="0" rIns="0" bIns="0" anchor="ctr" anchorCtr="0">
            <a:noAutofit/>
          </a:bodyPr>
          <a:lstStyle/>
          <a:p>
            <a:pPr marL="0" indent="0">
              <a:lnSpc>
                <a:spcPct val="107000"/>
              </a:lnSpc>
              <a:spcAft>
                <a:spcPts val="800"/>
              </a:spcAft>
              <a:buNone/>
            </a:pPr>
            <a:r>
              <a:rPr lang="fr-MA" sz="2000" dirty="0">
                <a:effectLst/>
                <a:latin typeface="Montserrat Light" panose="00000400000000000000" pitchFamily="2" charset="0"/>
                <a:ea typeface="Calibri" panose="020F0502020204030204" pitchFamily="34" charset="0"/>
                <a:cs typeface="Arial" panose="020B0604020202020204" pitchFamily="34" charset="0"/>
              </a:rPr>
              <a:t> </a:t>
            </a:r>
            <a:r>
              <a:rPr lang="fr-MA" sz="20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Il existe trois techniques d’ordonnancement : </a:t>
            </a:r>
          </a:p>
          <a:p>
            <a:pPr marL="342900" lvl="0" indent="-342900">
              <a:lnSpc>
                <a:spcPct val="107000"/>
              </a:lnSpc>
              <a:buFont typeface="Wingdings" panose="05000000000000000000" pitchFamily="2" charset="2"/>
              <a:buChar char=""/>
            </a:pPr>
            <a:r>
              <a:rPr lang="fr-MA" sz="20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Le diagramme de Gantt </a:t>
            </a:r>
          </a:p>
          <a:p>
            <a:pPr marL="342900" lvl="0" indent="-342900">
              <a:lnSpc>
                <a:spcPct val="107000"/>
              </a:lnSpc>
              <a:buFont typeface="Wingdings" panose="05000000000000000000" pitchFamily="2" charset="2"/>
              <a:buChar char=""/>
            </a:pPr>
            <a:r>
              <a:rPr lang="fr-MA" sz="20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La méthode de PERT (Program Evaluation and </a:t>
            </a:r>
            <a:r>
              <a:rPr lang="fr-MA" sz="2000" dirty="0" err="1">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Review</a:t>
            </a:r>
            <a:r>
              <a:rPr lang="fr-MA" sz="20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 Techniques) </a:t>
            </a:r>
          </a:p>
          <a:p>
            <a:pPr marL="342900" lvl="0" indent="-342900">
              <a:lnSpc>
                <a:spcPct val="107000"/>
              </a:lnSpc>
              <a:spcAft>
                <a:spcPts val="800"/>
              </a:spcAft>
              <a:buFont typeface="Wingdings" panose="05000000000000000000" pitchFamily="2" charset="2"/>
              <a:buChar char=""/>
            </a:pPr>
            <a:r>
              <a:rPr lang="fr-MA" sz="20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La MPM (Méthode des Potentiels Métra).</a:t>
            </a:r>
          </a:p>
        </p:txBody>
      </p:sp>
      <p:sp>
        <p:nvSpPr>
          <p:cNvPr id="311" name="Google Shape;311;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34</a:t>
            </a:fld>
            <a:endParaRPr/>
          </a:p>
        </p:txBody>
      </p:sp>
    </p:spTree>
    <p:extLst>
      <p:ext uri="{BB962C8B-B14F-4D97-AF65-F5344CB8AC3E}">
        <p14:creationId xmlns:p14="http://schemas.microsoft.com/office/powerpoint/2010/main" val="36982317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gradFill>
          <a:gsLst>
            <a:gs pos="0">
              <a:srgbClr val="46E180"/>
            </a:gs>
            <a:gs pos="100000">
              <a:srgbClr val="B8DF32"/>
            </a:gs>
          </a:gsLst>
          <a:lin ang="5400700" scaled="0"/>
        </a:gradFill>
        <a:effectLst/>
      </p:bgPr>
    </p:bg>
    <p:spTree>
      <p:nvGrpSpPr>
        <p:cNvPr id="1" name="Shape 189"/>
        <p:cNvGrpSpPr/>
        <p:nvPr/>
      </p:nvGrpSpPr>
      <p:grpSpPr>
        <a:xfrm>
          <a:off x="0" y="0"/>
          <a:ext cx="0" cy="0"/>
          <a:chOff x="0" y="0"/>
          <a:chExt cx="0" cy="0"/>
        </a:xfrm>
      </p:grpSpPr>
      <p:sp>
        <p:nvSpPr>
          <p:cNvPr id="190" name="Google Shape;190;p27"/>
          <p:cNvSpPr txBox="1">
            <a:spLocks noGrp="1"/>
          </p:cNvSpPr>
          <p:nvPr>
            <p:ph type="ctrTitle" idx="4294967295"/>
          </p:nvPr>
        </p:nvSpPr>
        <p:spPr>
          <a:xfrm>
            <a:off x="685800" y="1991850"/>
            <a:ext cx="77724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MA" sz="5400" dirty="0">
                <a:effectLst/>
                <a:ea typeface="Calibri" panose="020F0502020204030204" pitchFamily="34" charset="0"/>
                <a:cs typeface="Arial" panose="020B0604020202020204" pitchFamily="34" charset="0"/>
              </a:rPr>
              <a:t>LE DIAGRAMME DE GANTT</a:t>
            </a:r>
            <a:endParaRPr lang="en" sz="5400" dirty="0"/>
          </a:p>
        </p:txBody>
      </p:sp>
      <p:sp>
        <p:nvSpPr>
          <p:cNvPr id="192" name="Google Shape;192;p2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0">
              <a:srgbClr val="3C78D8"/>
            </a:gs>
            <a:gs pos="100000">
              <a:srgbClr val="00FFFF"/>
            </a:gs>
          </a:gsLst>
          <a:lin ang="5400700" scaled="0"/>
        </a:gradFill>
        <a:effectLst/>
      </p:bgPr>
    </p:bg>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589935" y="907950"/>
            <a:ext cx="2492478"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MA" sz="2400" dirty="0">
                <a:effectLst/>
                <a:ea typeface="Calibri" panose="020F0502020204030204" pitchFamily="34" charset="0"/>
                <a:cs typeface="Arial" panose="020B0604020202020204" pitchFamily="34" charset="0"/>
              </a:rPr>
              <a:t>LE DIAGRAMME DE GANTT</a:t>
            </a:r>
            <a:endParaRPr sz="2400" dirty="0"/>
          </a:p>
        </p:txBody>
      </p:sp>
      <p:sp>
        <p:nvSpPr>
          <p:cNvPr id="97" name="Google Shape;97;p18"/>
          <p:cNvSpPr txBox="1">
            <a:spLocks noGrp="1"/>
          </p:cNvSpPr>
          <p:nvPr>
            <p:ph type="body" idx="1"/>
          </p:nvPr>
        </p:nvSpPr>
        <p:spPr>
          <a:xfrm>
            <a:off x="3831722" y="507258"/>
            <a:ext cx="5184959" cy="4128984"/>
          </a:xfrm>
          <a:prstGeom prst="rect">
            <a:avLst/>
          </a:prstGeom>
        </p:spPr>
        <p:txBody>
          <a:bodyPr spcFirstLastPara="1" wrap="square" lIns="0" tIns="0" rIns="0" bIns="0" anchor="ctr" anchorCtr="0">
            <a:noAutofit/>
          </a:bodyPr>
          <a:lstStyle/>
          <a:p>
            <a:pPr marL="0" indent="0">
              <a:lnSpc>
                <a:spcPct val="107000"/>
              </a:lnSpc>
              <a:spcAft>
                <a:spcPts val="800"/>
              </a:spcAft>
              <a:buNone/>
            </a:pPr>
            <a:r>
              <a:rPr lang="fr-MA" sz="2400" dirty="0">
                <a:effectLst/>
                <a:latin typeface="Calibri" panose="020F0502020204030204" pitchFamily="34" charset="0"/>
                <a:ea typeface="Calibri" panose="020F0502020204030204" pitchFamily="34" charset="0"/>
                <a:cs typeface="Arial" panose="020B0604020202020204" pitchFamily="34" charset="0"/>
              </a:rPr>
              <a:t> </a:t>
            </a:r>
            <a:r>
              <a:rPr lang="fr-MA" sz="1800" dirty="0">
                <a:effectLst/>
                <a:latin typeface="Montserrat Light" panose="00000400000000000000" pitchFamily="2" charset="0"/>
                <a:ea typeface="Calibri" panose="020F0502020204030204" pitchFamily="34" charset="0"/>
                <a:cs typeface="Arial" panose="020B0604020202020204" pitchFamily="34" charset="0"/>
              </a:rPr>
              <a:t>Le diagramme de Gantt est l'un des outils les plus efficaces pour représenter visuellement l'état d'avancement des différentes activités (tâches) qui constituent un projet. Il permet de visualiser d'un seul coup d'œil : </a:t>
            </a:r>
          </a:p>
          <a:p>
            <a:pPr marL="342900" lvl="0" indent="-342900">
              <a:lnSpc>
                <a:spcPct val="107000"/>
              </a:lnSpc>
              <a:buFont typeface="Wingdings" panose="05000000000000000000" pitchFamily="2" charset="2"/>
              <a:buChar char=""/>
            </a:pPr>
            <a:r>
              <a:rPr lang="fr-MA" sz="1800" dirty="0">
                <a:effectLst/>
                <a:latin typeface="Montserrat Light" panose="00000400000000000000" pitchFamily="2" charset="0"/>
                <a:ea typeface="Calibri" panose="020F0502020204030204" pitchFamily="34" charset="0"/>
                <a:cs typeface="Arial" panose="020B0604020202020204" pitchFamily="34" charset="0"/>
              </a:rPr>
              <a:t>Les différentes tâches à envisager ; </a:t>
            </a:r>
          </a:p>
          <a:p>
            <a:pPr marL="342900" lvl="0" indent="-342900">
              <a:lnSpc>
                <a:spcPct val="107000"/>
              </a:lnSpc>
              <a:buFont typeface="Wingdings" panose="05000000000000000000" pitchFamily="2" charset="2"/>
              <a:buChar char=""/>
            </a:pPr>
            <a:r>
              <a:rPr lang="fr-MA" sz="1800" dirty="0">
                <a:effectLst/>
                <a:latin typeface="Montserrat Light" panose="00000400000000000000" pitchFamily="2" charset="0"/>
                <a:ea typeface="Calibri" panose="020F0502020204030204" pitchFamily="34" charset="0"/>
                <a:cs typeface="Arial" panose="020B0604020202020204" pitchFamily="34" charset="0"/>
              </a:rPr>
              <a:t>La date de début et la date de fin de chaque tâche ; </a:t>
            </a:r>
          </a:p>
          <a:p>
            <a:pPr marL="342900" lvl="0" indent="-342900">
              <a:lnSpc>
                <a:spcPct val="107000"/>
              </a:lnSpc>
              <a:buFont typeface="Wingdings" panose="05000000000000000000" pitchFamily="2" charset="2"/>
              <a:buChar char=""/>
            </a:pPr>
            <a:r>
              <a:rPr lang="fr-MA" sz="1800" dirty="0">
                <a:effectLst/>
                <a:latin typeface="Montserrat Light" panose="00000400000000000000" pitchFamily="2" charset="0"/>
                <a:ea typeface="Calibri" panose="020F0502020204030204" pitchFamily="34" charset="0"/>
                <a:cs typeface="Arial" panose="020B0604020202020204" pitchFamily="34" charset="0"/>
              </a:rPr>
              <a:t>La durée escomptée de chaque tâche ; </a:t>
            </a:r>
          </a:p>
          <a:p>
            <a:pPr marL="342900" lvl="0" indent="-342900">
              <a:lnSpc>
                <a:spcPct val="107000"/>
              </a:lnSpc>
              <a:buFont typeface="Wingdings" panose="05000000000000000000" pitchFamily="2" charset="2"/>
              <a:buChar char=""/>
            </a:pPr>
            <a:r>
              <a:rPr lang="fr-MA" sz="1800" dirty="0">
                <a:effectLst/>
                <a:latin typeface="Montserrat Light" panose="00000400000000000000" pitchFamily="2" charset="0"/>
                <a:ea typeface="Calibri" panose="020F0502020204030204" pitchFamily="34" charset="0"/>
                <a:cs typeface="Arial" panose="020B0604020202020204" pitchFamily="34" charset="0"/>
              </a:rPr>
              <a:t>Le chevauchement éventuel des tâches, et la durée de ce chevauchement ; </a:t>
            </a:r>
          </a:p>
          <a:p>
            <a:pPr marL="342900" lvl="0" indent="-342900">
              <a:lnSpc>
                <a:spcPct val="107000"/>
              </a:lnSpc>
              <a:spcAft>
                <a:spcPts val="800"/>
              </a:spcAft>
              <a:buFont typeface="Wingdings" panose="05000000000000000000" pitchFamily="2" charset="2"/>
              <a:buChar char=""/>
            </a:pPr>
            <a:r>
              <a:rPr lang="fr-MA" sz="1800" dirty="0">
                <a:effectLst/>
                <a:latin typeface="Montserrat Light" panose="00000400000000000000" pitchFamily="2" charset="0"/>
                <a:ea typeface="Calibri" panose="020F0502020204030204" pitchFamily="34" charset="0"/>
                <a:cs typeface="Arial" panose="020B0604020202020204" pitchFamily="34" charset="0"/>
              </a:rPr>
              <a:t>La date de début et la date de fin du projet dans son ensemble</a:t>
            </a:r>
            <a:endParaRPr lang="fr-FR" sz="1800" dirty="0">
              <a:latin typeface="Montserrat Light" panose="00000400000000000000" pitchFamily="2" charset="0"/>
            </a:endParaRPr>
          </a:p>
        </p:txBody>
      </p:sp>
      <p:sp>
        <p:nvSpPr>
          <p:cNvPr id="98" name="Google Shape;98;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gradFill>
          <a:gsLst>
            <a:gs pos="0">
              <a:srgbClr val="46E180"/>
            </a:gs>
            <a:gs pos="100000">
              <a:srgbClr val="B8DF32"/>
            </a:gs>
          </a:gsLst>
          <a:lin ang="5400700" scaled="0"/>
        </a:gradFill>
        <a:effectLst/>
      </p:bgPr>
    </p:bg>
    <p:spTree>
      <p:nvGrpSpPr>
        <p:cNvPr id="1" name="Shape 113"/>
        <p:cNvGrpSpPr/>
        <p:nvPr/>
      </p:nvGrpSpPr>
      <p:grpSpPr>
        <a:xfrm>
          <a:off x="0" y="0"/>
          <a:ext cx="0" cy="0"/>
          <a:chOff x="0" y="0"/>
          <a:chExt cx="0" cy="0"/>
        </a:xfrm>
      </p:grpSpPr>
      <p:sp>
        <p:nvSpPr>
          <p:cNvPr id="115" name="Google Shape;115;p20"/>
          <p:cNvSpPr txBox="1">
            <a:spLocks noGrp="1"/>
          </p:cNvSpPr>
          <p:nvPr>
            <p:ph type="title"/>
          </p:nvPr>
        </p:nvSpPr>
        <p:spPr>
          <a:xfrm>
            <a:off x="699000" y="911700"/>
            <a:ext cx="2020800"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MA" sz="2400" dirty="0">
                <a:effectLst/>
                <a:ea typeface="Calibri" panose="020F0502020204030204" pitchFamily="34" charset="0"/>
                <a:cs typeface="Arial" panose="020B0604020202020204" pitchFamily="34" charset="0"/>
              </a:rPr>
              <a:t>LE DIAGRAMME DE GANTT</a:t>
            </a:r>
            <a:endParaRPr sz="2400" dirty="0"/>
          </a:p>
        </p:txBody>
      </p:sp>
      <p:sp>
        <p:nvSpPr>
          <p:cNvPr id="116" name="Google Shape;116;p20"/>
          <p:cNvSpPr txBox="1">
            <a:spLocks noGrp="1"/>
          </p:cNvSpPr>
          <p:nvPr>
            <p:ph type="body" idx="2"/>
          </p:nvPr>
        </p:nvSpPr>
        <p:spPr>
          <a:xfrm>
            <a:off x="4055806" y="805325"/>
            <a:ext cx="4631118" cy="3540600"/>
          </a:xfrm>
          <a:prstGeom prst="rect">
            <a:avLst/>
          </a:prstGeom>
        </p:spPr>
        <p:txBody>
          <a:bodyPr spcFirstLastPara="1" wrap="square" lIns="0" tIns="0" rIns="0" bIns="0" anchor="ctr" anchorCtr="0">
            <a:noAutofit/>
          </a:bodyPr>
          <a:lstStyle/>
          <a:p>
            <a:pPr marL="0" lvl="0" indent="0" algn="l" rtl="0">
              <a:spcBef>
                <a:spcPts val="1000"/>
              </a:spcBef>
              <a:spcAft>
                <a:spcPts val="1000"/>
              </a:spcAft>
              <a:buNone/>
            </a:pPr>
            <a:r>
              <a:rPr lang="fr-MA" sz="2000" b="1" dirty="0">
                <a:effectLst/>
                <a:latin typeface="Montserrat Light" panose="00000400000000000000" pitchFamily="2" charset="0"/>
                <a:ea typeface="Calibri" panose="020F0502020204030204" pitchFamily="34" charset="0"/>
                <a:cs typeface="Arial" panose="020B0604020202020204" pitchFamily="34" charset="0"/>
              </a:rPr>
              <a:t>Principe</a:t>
            </a:r>
            <a:r>
              <a:rPr lang="fr-MA" sz="2000" b="1" dirty="0">
                <a:latin typeface="Montserrat Light" panose="00000400000000000000" pitchFamily="2" charset="0"/>
                <a:ea typeface="Calibri" panose="020F0502020204030204" pitchFamily="34" charset="0"/>
                <a:cs typeface="Arial" panose="020B0604020202020204" pitchFamily="34" charset="0"/>
              </a:rPr>
              <a:t>: </a:t>
            </a:r>
            <a:r>
              <a:rPr lang="fr-MA" sz="1800" dirty="0">
                <a:effectLst/>
                <a:latin typeface="Montserrat Light" panose="00000400000000000000" pitchFamily="2" charset="0"/>
                <a:ea typeface="Calibri" panose="020F0502020204030204" pitchFamily="34" charset="0"/>
                <a:cs typeface="Arial" panose="020B0604020202020204" pitchFamily="34" charset="0"/>
              </a:rPr>
              <a:t>On représente au sein d’un tableau, en ligne les différentes tâches et en colonne les unités de temps (exprimées en mois, semaines, jours, heures…). La durée d’exécution d’une tâche est matérialisée par un trait au sein du diagramme.</a:t>
            </a:r>
            <a:endParaRPr dirty="0">
              <a:latin typeface="Montserrat Light" panose="00000400000000000000" pitchFamily="2" charset="0"/>
            </a:endParaRPr>
          </a:p>
        </p:txBody>
      </p:sp>
      <p:sp>
        <p:nvSpPr>
          <p:cNvPr id="117" name="Google Shape;117;p2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0">
              <a:srgbClr val="8790B9"/>
            </a:gs>
            <a:gs pos="100000">
              <a:srgbClr val="D4ECFF"/>
            </a:gs>
          </a:gsLst>
          <a:lin ang="5400700" scaled="0"/>
        </a:gradFill>
        <a:effectLst/>
      </p:bgPr>
    </p:bg>
    <p:spTree>
      <p:nvGrpSpPr>
        <p:cNvPr id="1" name="Shape 404"/>
        <p:cNvGrpSpPr/>
        <p:nvPr/>
      </p:nvGrpSpPr>
      <p:grpSpPr>
        <a:xfrm>
          <a:off x="0" y="0"/>
          <a:ext cx="0" cy="0"/>
          <a:chOff x="0" y="0"/>
          <a:chExt cx="0" cy="0"/>
        </a:xfrm>
      </p:grpSpPr>
      <p:sp>
        <p:nvSpPr>
          <p:cNvPr id="405" name="Google Shape;405;p41"/>
          <p:cNvSpPr txBox="1">
            <a:spLocks noGrp="1"/>
          </p:cNvSpPr>
          <p:nvPr>
            <p:ph type="title"/>
          </p:nvPr>
        </p:nvSpPr>
        <p:spPr>
          <a:xfrm>
            <a:off x="575187" y="911700"/>
            <a:ext cx="2256503"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MA" sz="2400" dirty="0">
                <a:effectLst/>
                <a:ea typeface="Calibri" panose="020F0502020204030204" pitchFamily="34" charset="0"/>
                <a:cs typeface="Arial" panose="020B0604020202020204" pitchFamily="34" charset="0"/>
              </a:rPr>
              <a:t>LE DIAGRAMME DE GANTT</a:t>
            </a:r>
            <a:endParaRPr sz="2400" dirty="0"/>
          </a:p>
        </p:txBody>
      </p:sp>
      <p:sp>
        <p:nvSpPr>
          <p:cNvPr id="406" name="Google Shape;406;p4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38</a:t>
            </a:fld>
            <a:endParaRPr/>
          </a:p>
        </p:txBody>
      </p:sp>
      <p:graphicFrame>
        <p:nvGraphicFramePr>
          <p:cNvPr id="407" name="Google Shape;407;p41"/>
          <p:cNvGraphicFramePr/>
          <p:nvPr/>
        </p:nvGraphicFramePr>
        <p:xfrm>
          <a:off x="3031325" y="802231"/>
          <a:ext cx="6112575" cy="3540250"/>
        </p:xfrm>
        <a:graphic>
          <a:graphicData uri="http://schemas.openxmlformats.org/drawingml/2006/table">
            <a:tbl>
              <a:tblPr>
                <a:noFill/>
                <a:tableStyleId>{1D373EE1-90F3-4FE0-9EEE-656C0F00654E}</a:tableStyleId>
              </a:tblPr>
              <a:tblGrid>
                <a:gridCol w="855225">
                  <a:extLst>
                    <a:ext uri="{9D8B030D-6E8A-4147-A177-3AD203B41FA5}">
                      <a16:colId xmlns:a16="http://schemas.microsoft.com/office/drawing/2014/main" val="20000"/>
                    </a:ext>
                  </a:extLst>
                </a:gridCol>
                <a:gridCol w="375525">
                  <a:extLst>
                    <a:ext uri="{9D8B030D-6E8A-4147-A177-3AD203B41FA5}">
                      <a16:colId xmlns:a16="http://schemas.microsoft.com/office/drawing/2014/main" val="20001"/>
                    </a:ext>
                  </a:extLst>
                </a:gridCol>
                <a:gridCol w="375525">
                  <a:extLst>
                    <a:ext uri="{9D8B030D-6E8A-4147-A177-3AD203B41FA5}">
                      <a16:colId xmlns:a16="http://schemas.microsoft.com/office/drawing/2014/main" val="20002"/>
                    </a:ext>
                  </a:extLst>
                </a:gridCol>
                <a:gridCol w="375525">
                  <a:extLst>
                    <a:ext uri="{9D8B030D-6E8A-4147-A177-3AD203B41FA5}">
                      <a16:colId xmlns:a16="http://schemas.microsoft.com/office/drawing/2014/main" val="20003"/>
                    </a:ext>
                  </a:extLst>
                </a:gridCol>
                <a:gridCol w="375525">
                  <a:extLst>
                    <a:ext uri="{9D8B030D-6E8A-4147-A177-3AD203B41FA5}">
                      <a16:colId xmlns:a16="http://schemas.microsoft.com/office/drawing/2014/main" val="20004"/>
                    </a:ext>
                  </a:extLst>
                </a:gridCol>
                <a:gridCol w="375525">
                  <a:extLst>
                    <a:ext uri="{9D8B030D-6E8A-4147-A177-3AD203B41FA5}">
                      <a16:colId xmlns:a16="http://schemas.microsoft.com/office/drawing/2014/main" val="20005"/>
                    </a:ext>
                  </a:extLst>
                </a:gridCol>
                <a:gridCol w="375525">
                  <a:extLst>
                    <a:ext uri="{9D8B030D-6E8A-4147-A177-3AD203B41FA5}">
                      <a16:colId xmlns:a16="http://schemas.microsoft.com/office/drawing/2014/main" val="20006"/>
                    </a:ext>
                  </a:extLst>
                </a:gridCol>
                <a:gridCol w="375525">
                  <a:extLst>
                    <a:ext uri="{9D8B030D-6E8A-4147-A177-3AD203B41FA5}">
                      <a16:colId xmlns:a16="http://schemas.microsoft.com/office/drawing/2014/main" val="20007"/>
                    </a:ext>
                  </a:extLst>
                </a:gridCol>
                <a:gridCol w="375525">
                  <a:extLst>
                    <a:ext uri="{9D8B030D-6E8A-4147-A177-3AD203B41FA5}">
                      <a16:colId xmlns:a16="http://schemas.microsoft.com/office/drawing/2014/main" val="20008"/>
                    </a:ext>
                  </a:extLst>
                </a:gridCol>
                <a:gridCol w="375525">
                  <a:extLst>
                    <a:ext uri="{9D8B030D-6E8A-4147-A177-3AD203B41FA5}">
                      <a16:colId xmlns:a16="http://schemas.microsoft.com/office/drawing/2014/main" val="20009"/>
                    </a:ext>
                  </a:extLst>
                </a:gridCol>
                <a:gridCol w="375525">
                  <a:extLst>
                    <a:ext uri="{9D8B030D-6E8A-4147-A177-3AD203B41FA5}">
                      <a16:colId xmlns:a16="http://schemas.microsoft.com/office/drawing/2014/main" val="20010"/>
                    </a:ext>
                  </a:extLst>
                </a:gridCol>
                <a:gridCol w="375525">
                  <a:extLst>
                    <a:ext uri="{9D8B030D-6E8A-4147-A177-3AD203B41FA5}">
                      <a16:colId xmlns:a16="http://schemas.microsoft.com/office/drawing/2014/main" val="20011"/>
                    </a:ext>
                  </a:extLst>
                </a:gridCol>
                <a:gridCol w="375525">
                  <a:extLst>
                    <a:ext uri="{9D8B030D-6E8A-4147-A177-3AD203B41FA5}">
                      <a16:colId xmlns:a16="http://schemas.microsoft.com/office/drawing/2014/main" val="20012"/>
                    </a:ext>
                  </a:extLst>
                </a:gridCol>
                <a:gridCol w="375525">
                  <a:extLst>
                    <a:ext uri="{9D8B030D-6E8A-4147-A177-3AD203B41FA5}">
                      <a16:colId xmlns:a16="http://schemas.microsoft.com/office/drawing/2014/main" val="20013"/>
                    </a:ext>
                  </a:extLst>
                </a:gridCol>
                <a:gridCol w="375525">
                  <a:extLst>
                    <a:ext uri="{9D8B030D-6E8A-4147-A177-3AD203B41FA5}">
                      <a16:colId xmlns:a16="http://schemas.microsoft.com/office/drawing/2014/main" val="20014"/>
                    </a:ext>
                  </a:extLst>
                </a:gridCol>
              </a:tblGrid>
              <a:tr h="354025">
                <a:tc>
                  <a:txBody>
                    <a:bodyPr/>
                    <a:lstStyle/>
                    <a:p>
                      <a:pPr marL="0" lvl="0" indent="0" algn="l"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rgbClr val="FFFFFF">
                          <a:alpha val="0"/>
                        </a:srgbClr>
                      </a:solidFill>
                      <a:prstDash val="solid"/>
                      <a:round/>
                      <a:headEnd type="none" w="sm" len="sm"/>
                      <a:tailEnd type="none" w="sm" len="sm"/>
                    </a:lnB>
                  </a:tcPr>
                </a:tc>
                <a:tc gridSpan="7">
                  <a:txBody>
                    <a:bodyPr/>
                    <a:lstStyle/>
                    <a:p>
                      <a:pPr marL="0" lvl="0" indent="0" algn="ctr" rtl="0">
                        <a:spcBef>
                          <a:spcPts val="0"/>
                        </a:spcBef>
                        <a:spcAft>
                          <a:spcPts val="0"/>
                        </a:spcAft>
                        <a:buNone/>
                      </a:pPr>
                      <a:r>
                        <a:rPr lang="en" sz="700" b="1">
                          <a:solidFill>
                            <a:schemeClr val="dk1"/>
                          </a:solidFill>
                          <a:latin typeface="Montserrat"/>
                          <a:ea typeface="Montserrat"/>
                          <a:cs typeface="Montserrat"/>
                          <a:sym typeface="Montserrat"/>
                        </a:rPr>
                        <a:t>Week 1</a:t>
                      </a:r>
                      <a:endParaRPr sz="700" b="1">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gridSpan="7">
                  <a:txBody>
                    <a:bodyPr/>
                    <a:lstStyle/>
                    <a:p>
                      <a:pPr marL="0" lvl="0" indent="0" algn="ctr" rtl="0">
                        <a:spcBef>
                          <a:spcPts val="0"/>
                        </a:spcBef>
                        <a:spcAft>
                          <a:spcPts val="0"/>
                        </a:spcAft>
                        <a:buNone/>
                      </a:pPr>
                      <a:r>
                        <a:rPr lang="en" sz="700" b="1">
                          <a:solidFill>
                            <a:schemeClr val="dk1"/>
                          </a:solidFill>
                          <a:latin typeface="Montserrat"/>
                          <a:ea typeface="Montserrat"/>
                          <a:cs typeface="Montserrat"/>
                          <a:sym typeface="Montserrat"/>
                        </a:rPr>
                        <a:t>Week 2</a:t>
                      </a:r>
                      <a:endParaRPr sz="700" b="1">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tc hMerge="1">
                  <a:txBody>
                    <a:bodyPr/>
                    <a:lstStyle/>
                    <a:p>
                      <a:endParaRPr lang="fr-FR"/>
                    </a:p>
                  </a:txBody>
                  <a:tcPr/>
                </a:tc>
                <a:extLst>
                  <a:ext uri="{0D108BD9-81ED-4DB2-BD59-A6C34878D82A}">
                    <a16:rowId xmlns:a16="http://schemas.microsoft.com/office/drawing/2014/main" val="10000"/>
                  </a:ext>
                </a:extLst>
              </a:tr>
              <a:tr h="354025">
                <a:tc>
                  <a:txBody>
                    <a:bodyPr/>
                    <a:lstStyle/>
                    <a:p>
                      <a:pPr marL="0" lvl="0" indent="0" algn="l"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alpha val="0"/>
                        </a:srgbClr>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ctr" rtl="0">
                        <a:spcBef>
                          <a:spcPts val="0"/>
                        </a:spcBef>
                        <a:spcAft>
                          <a:spcPts val="0"/>
                        </a:spcAft>
                        <a:buNone/>
                      </a:pPr>
                      <a:r>
                        <a:rPr lang="en" sz="700">
                          <a:solidFill>
                            <a:schemeClr val="dk1"/>
                          </a:solidFill>
                          <a:latin typeface="Montserrat"/>
                          <a:ea typeface="Montserrat"/>
                          <a:cs typeface="Montserrat"/>
                          <a:sym typeface="Montserrat"/>
                        </a:rPr>
                        <a:t>1</a:t>
                      </a: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700">
                          <a:solidFill>
                            <a:schemeClr val="dk1"/>
                          </a:solidFill>
                          <a:latin typeface="Montserrat"/>
                          <a:ea typeface="Montserrat"/>
                          <a:cs typeface="Montserrat"/>
                          <a:sym typeface="Montserrat"/>
                        </a:rPr>
                        <a:t>2</a:t>
                      </a: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700">
                          <a:solidFill>
                            <a:schemeClr val="dk1"/>
                          </a:solidFill>
                          <a:latin typeface="Montserrat"/>
                          <a:ea typeface="Montserrat"/>
                          <a:cs typeface="Montserrat"/>
                          <a:sym typeface="Montserrat"/>
                        </a:rPr>
                        <a:t>3</a:t>
                      </a: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700">
                          <a:solidFill>
                            <a:schemeClr val="dk1"/>
                          </a:solidFill>
                          <a:latin typeface="Montserrat"/>
                          <a:ea typeface="Montserrat"/>
                          <a:cs typeface="Montserrat"/>
                          <a:sym typeface="Montserrat"/>
                        </a:rPr>
                        <a:t>4</a:t>
                      </a: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700">
                          <a:solidFill>
                            <a:schemeClr val="dk1"/>
                          </a:solidFill>
                          <a:latin typeface="Montserrat"/>
                          <a:ea typeface="Montserrat"/>
                          <a:cs typeface="Montserrat"/>
                          <a:sym typeface="Montserrat"/>
                        </a:rPr>
                        <a:t>5</a:t>
                      </a: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700">
                          <a:solidFill>
                            <a:schemeClr val="dk1"/>
                          </a:solidFill>
                          <a:latin typeface="Montserrat"/>
                          <a:ea typeface="Montserrat"/>
                          <a:cs typeface="Montserrat"/>
                          <a:sym typeface="Montserrat"/>
                        </a:rPr>
                        <a:t>6</a:t>
                      </a: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700">
                          <a:solidFill>
                            <a:schemeClr val="dk1"/>
                          </a:solidFill>
                          <a:latin typeface="Montserrat"/>
                          <a:ea typeface="Montserrat"/>
                          <a:cs typeface="Montserrat"/>
                          <a:sym typeface="Montserrat"/>
                        </a:rPr>
                        <a:t>7</a:t>
                      </a: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700">
                          <a:solidFill>
                            <a:schemeClr val="dk1"/>
                          </a:solidFill>
                          <a:latin typeface="Montserrat"/>
                          <a:ea typeface="Montserrat"/>
                          <a:cs typeface="Montserrat"/>
                          <a:sym typeface="Montserrat"/>
                        </a:rPr>
                        <a:t>8</a:t>
                      </a: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700">
                          <a:solidFill>
                            <a:schemeClr val="dk1"/>
                          </a:solidFill>
                          <a:latin typeface="Montserrat"/>
                          <a:ea typeface="Montserrat"/>
                          <a:cs typeface="Montserrat"/>
                          <a:sym typeface="Montserrat"/>
                        </a:rPr>
                        <a:t>9</a:t>
                      </a: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700">
                          <a:solidFill>
                            <a:schemeClr val="dk1"/>
                          </a:solidFill>
                          <a:latin typeface="Montserrat"/>
                          <a:ea typeface="Montserrat"/>
                          <a:cs typeface="Montserrat"/>
                          <a:sym typeface="Montserrat"/>
                        </a:rPr>
                        <a:t>10</a:t>
                      </a: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700">
                          <a:solidFill>
                            <a:schemeClr val="dk1"/>
                          </a:solidFill>
                          <a:latin typeface="Montserrat"/>
                          <a:ea typeface="Montserrat"/>
                          <a:cs typeface="Montserrat"/>
                          <a:sym typeface="Montserrat"/>
                        </a:rPr>
                        <a:t>11</a:t>
                      </a: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700">
                          <a:solidFill>
                            <a:schemeClr val="dk1"/>
                          </a:solidFill>
                          <a:latin typeface="Montserrat"/>
                          <a:ea typeface="Montserrat"/>
                          <a:cs typeface="Montserrat"/>
                          <a:sym typeface="Montserrat"/>
                        </a:rPr>
                        <a:t>12</a:t>
                      </a: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700">
                          <a:solidFill>
                            <a:schemeClr val="dk1"/>
                          </a:solidFill>
                          <a:latin typeface="Montserrat"/>
                          <a:ea typeface="Montserrat"/>
                          <a:cs typeface="Montserrat"/>
                          <a:sym typeface="Montserrat"/>
                        </a:rPr>
                        <a:t>13</a:t>
                      </a: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r>
                        <a:rPr lang="en" sz="700">
                          <a:solidFill>
                            <a:schemeClr val="dk1"/>
                          </a:solidFill>
                          <a:latin typeface="Montserrat"/>
                          <a:ea typeface="Montserrat"/>
                          <a:cs typeface="Montserrat"/>
                          <a:sym typeface="Montserrat"/>
                        </a:rPr>
                        <a:t>14</a:t>
                      </a: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extLst>
                  <a:ext uri="{0D108BD9-81ED-4DB2-BD59-A6C34878D82A}">
                    <a16:rowId xmlns:a16="http://schemas.microsoft.com/office/drawing/2014/main" val="10001"/>
                  </a:ext>
                </a:extLst>
              </a:tr>
              <a:tr h="354025">
                <a:tc>
                  <a:txBody>
                    <a:bodyPr/>
                    <a:lstStyle/>
                    <a:p>
                      <a:pPr marL="0" lvl="0" indent="0" algn="r" rtl="0">
                        <a:spcBef>
                          <a:spcPts val="0"/>
                        </a:spcBef>
                        <a:spcAft>
                          <a:spcPts val="0"/>
                        </a:spcAft>
                        <a:buNone/>
                      </a:pPr>
                      <a:r>
                        <a:rPr lang="en" sz="700">
                          <a:solidFill>
                            <a:schemeClr val="dk1"/>
                          </a:solidFill>
                          <a:latin typeface="Montserrat"/>
                          <a:ea typeface="Montserrat"/>
                          <a:cs typeface="Montserrat"/>
                          <a:sym typeface="Montserrat"/>
                        </a:rPr>
                        <a:t>Task 1</a:t>
                      </a: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2"/>
                  </a:ext>
                </a:extLst>
              </a:tr>
              <a:tr h="354025">
                <a:tc>
                  <a:txBody>
                    <a:bodyPr/>
                    <a:lstStyle/>
                    <a:p>
                      <a:pPr marL="0" lvl="0" indent="0" algn="r"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Task 2</a:t>
                      </a: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dk1"/>
                          </a:solidFill>
                          <a:latin typeface="Montserrat"/>
                          <a:ea typeface="Montserrat"/>
                          <a:cs typeface="Montserrat"/>
                          <a:sym typeface="Montserrat"/>
                        </a:rPr>
                        <a:t>◆</a:t>
                      </a: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3"/>
                  </a:ext>
                </a:extLst>
              </a:tr>
              <a:tr h="354025">
                <a:tc>
                  <a:txBody>
                    <a:bodyPr/>
                    <a:lstStyle/>
                    <a:p>
                      <a:pPr marL="0" lvl="0" indent="0" algn="r"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Task 3</a:t>
                      </a: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4"/>
                  </a:ext>
                </a:extLst>
              </a:tr>
              <a:tr h="354025">
                <a:tc>
                  <a:txBody>
                    <a:bodyPr/>
                    <a:lstStyle/>
                    <a:p>
                      <a:pPr marL="0" lvl="0" indent="0" algn="r"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Task 4</a:t>
                      </a: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r>
                        <a:rPr lang="en" sz="700">
                          <a:solidFill>
                            <a:schemeClr val="dk1"/>
                          </a:solidFill>
                          <a:latin typeface="Montserrat"/>
                          <a:ea typeface="Montserrat"/>
                          <a:cs typeface="Montserrat"/>
                          <a:sym typeface="Montserrat"/>
                        </a:rPr>
                        <a:t>◆</a:t>
                      </a: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5"/>
                  </a:ext>
                </a:extLst>
              </a:tr>
              <a:tr h="354025">
                <a:tc>
                  <a:txBody>
                    <a:bodyPr/>
                    <a:lstStyle/>
                    <a:p>
                      <a:pPr marL="0" lvl="0" indent="0" algn="r" rtl="0">
                        <a:spcBef>
                          <a:spcPts val="0"/>
                        </a:spcBef>
                        <a:spcAft>
                          <a:spcPts val="0"/>
                        </a:spcAft>
                        <a:buClr>
                          <a:schemeClr val="dk1"/>
                        </a:buClr>
                        <a:buSzPts val="1100"/>
                        <a:buFont typeface="Arial"/>
                        <a:buNone/>
                      </a:pPr>
                      <a:r>
                        <a:rPr lang="en" sz="700" dirty="0">
                          <a:solidFill>
                            <a:schemeClr val="dk1"/>
                          </a:solidFill>
                          <a:latin typeface="Montserrat"/>
                          <a:ea typeface="Montserrat"/>
                          <a:cs typeface="Montserrat"/>
                          <a:sym typeface="Montserrat"/>
                        </a:rPr>
                        <a:t>Task 5</a:t>
                      </a:r>
                      <a:endParaRPr sz="700" dirty="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l"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r>
                        <a:rPr lang="en" sz="700">
                          <a:solidFill>
                            <a:schemeClr val="dk1"/>
                          </a:solidFill>
                          <a:latin typeface="Montserrat"/>
                          <a:ea typeface="Montserrat"/>
                          <a:cs typeface="Montserrat"/>
                          <a:sym typeface="Montserrat"/>
                        </a:rPr>
                        <a:t>◆</a:t>
                      </a: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extLst>
                  <a:ext uri="{0D108BD9-81ED-4DB2-BD59-A6C34878D82A}">
                    <a16:rowId xmlns:a16="http://schemas.microsoft.com/office/drawing/2014/main" val="10006"/>
                  </a:ext>
                </a:extLst>
              </a:tr>
              <a:tr h="354025">
                <a:tc>
                  <a:txBody>
                    <a:bodyPr/>
                    <a:lstStyle/>
                    <a:p>
                      <a:pPr marL="0" lvl="0" indent="0" algn="r"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Task 6</a:t>
                      </a: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l"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3"/>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lt2"/>
                    </a:solidFill>
                  </a:tcPr>
                </a:tc>
                <a:extLst>
                  <a:ext uri="{0D108BD9-81ED-4DB2-BD59-A6C34878D82A}">
                    <a16:rowId xmlns:a16="http://schemas.microsoft.com/office/drawing/2014/main" val="10007"/>
                  </a:ext>
                </a:extLst>
              </a:tr>
              <a:tr h="354025">
                <a:tc>
                  <a:txBody>
                    <a:bodyPr/>
                    <a:lstStyle/>
                    <a:p>
                      <a:pPr marL="0" lvl="0" indent="0" algn="r"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Task 7</a:t>
                      </a: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FFFFFF"/>
                      </a:solidFill>
                      <a:prstDash val="solid"/>
                      <a:round/>
                      <a:headEnd type="none" w="sm" len="sm"/>
                      <a:tailEnd type="none" w="sm" len="sm"/>
                    </a:lnB>
                    <a:solidFill>
                      <a:schemeClr val="accent1"/>
                    </a:solidFill>
                  </a:tcPr>
                </a:tc>
                <a:extLst>
                  <a:ext uri="{0D108BD9-81ED-4DB2-BD59-A6C34878D82A}">
                    <a16:rowId xmlns:a16="http://schemas.microsoft.com/office/drawing/2014/main" val="10008"/>
                  </a:ext>
                </a:extLst>
              </a:tr>
              <a:tr h="354025">
                <a:tc>
                  <a:txBody>
                    <a:bodyPr/>
                    <a:lstStyle/>
                    <a:p>
                      <a:pPr marL="0" lvl="0" indent="0" algn="r" rtl="0">
                        <a:spcBef>
                          <a:spcPts val="0"/>
                        </a:spcBef>
                        <a:spcAft>
                          <a:spcPts val="0"/>
                        </a:spcAft>
                        <a:buClr>
                          <a:schemeClr val="dk1"/>
                        </a:buClr>
                        <a:buSzPts val="1100"/>
                        <a:buFont typeface="Arial"/>
                        <a:buNone/>
                      </a:pPr>
                      <a:r>
                        <a:rPr lang="en" sz="700">
                          <a:solidFill>
                            <a:schemeClr val="dk1"/>
                          </a:solidFill>
                          <a:latin typeface="Montserrat"/>
                          <a:ea typeface="Montserrat"/>
                          <a:cs typeface="Montserrat"/>
                          <a:sym typeface="Montserrat"/>
                        </a:rPr>
                        <a:t>Task 8</a:t>
                      </a: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lt2"/>
                    </a:solidFill>
                  </a:tcPr>
                </a:tc>
                <a:tc>
                  <a:txBody>
                    <a:bodyPr/>
                    <a:lstStyle/>
                    <a:p>
                      <a:pPr marL="0" lvl="0" indent="0" algn="ctr" rtl="0">
                        <a:spcBef>
                          <a:spcPts val="0"/>
                        </a:spcBef>
                        <a:spcAft>
                          <a:spcPts val="0"/>
                        </a:spcAft>
                        <a:buNone/>
                      </a:pPr>
                      <a:endParaRPr sz="700" dirty="0">
                        <a:solidFill>
                          <a:schemeClr val="dk1"/>
                        </a:solidFill>
                        <a:latin typeface="Montserrat"/>
                        <a:ea typeface="Montserrat"/>
                        <a:cs typeface="Montserrat"/>
                        <a:sym typeface="Montserrat"/>
                      </a:endParaRPr>
                    </a:p>
                  </a:txBody>
                  <a:tcPr marL="45700" marR="45700" marT="45700" marB="45700"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chemeClr val="dk2"/>
                      </a:solidFill>
                      <a:prstDash val="solid"/>
                      <a:round/>
                      <a:headEnd type="none" w="sm" len="sm"/>
                      <a:tailEnd type="none" w="sm" len="sm"/>
                    </a:lnB>
                    <a:solidFill>
                      <a:schemeClr val="accent2"/>
                    </a:solidFill>
                  </a:tcPr>
                </a:tc>
                <a:extLst>
                  <a:ext uri="{0D108BD9-81ED-4DB2-BD59-A6C34878D82A}">
                    <a16:rowId xmlns:a16="http://schemas.microsoft.com/office/drawing/2014/main" val="10009"/>
                  </a:ext>
                </a:extLst>
              </a:tr>
            </a:tbl>
          </a:graphicData>
        </a:graphic>
      </p:graphicFrame>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0">
              <a:srgbClr val="4050E5"/>
            </a:gs>
            <a:gs pos="100000">
              <a:srgbClr val="C833FF"/>
            </a:gs>
          </a:gsLst>
          <a:lin ang="5400700" scaled="0"/>
        </a:gradFill>
        <a:effectLst/>
      </p:bgPr>
    </p:bg>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560439" y="1147674"/>
            <a:ext cx="2300747"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MA" sz="2400" dirty="0">
                <a:effectLst/>
                <a:ea typeface="Calibri" panose="020F0502020204030204" pitchFamily="34" charset="0"/>
                <a:cs typeface="Arial" panose="020B0604020202020204" pitchFamily="34" charset="0"/>
              </a:rPr>
              <a:t>Logiciels informatiques pour les diagrammes de Gantt</a:t>
            </a:r>
            <a:br>
              <a:rPr lang="fr-MA" sz="2800" dirty="0">
                <a:effectLst/>
                <a:ea typeface="Calibri" panose="020F0502020204030204" pitchFamily="34" charset="0"/>
                <a:cs typeface="Arial" panose="020B0604020202020204" pitchFamily="34" charset="0"/>
              </a:rPr>
            </a:br>
            <a:endParaRPr dirty="0"/>
          </a:p>
        </p:txBody>
      </p:sp>
      <p:sp>
        <p:nvSpPr>
          <p:cNvPr id="123" name="Google Shape;123;p21"/>
          <p:cNvSpPr txBox="1">
            <a:spLocks noGrp="1"/>
          </p:cNvSpPr>
          <p:nvPr>
            <p:ph type="body" idx="1"/>
          </p:nvPr>
        </p:nvSpPr>
        <p:spPr>
          <a:xfrm>
            <a:off x="3545482" y="104551"/>
            <a:ext cx="1804307" cy="3540600"/>
          </a:xfrm>
          <a:prstGeom prst="rect">
            <a:avLst/>
          </a:prstGeom>
        </p:spPr>
        <p:txBody>
          <a:bodyPr spcFirstLastPara="1" wrap="square" lIns="0" tIns="0" rIns="0" bIns="0" anchor="ctr" anchorCtr="0">
            <a:noAutofit/>
          </a:bodyPr>
          <a:lstStyle/>
          <a:p>
            <a:pPr marL="342900" lvl="0" indent="-342900" algn="ctr" rtl="0">
              <a:lnSpc>
                <a:spcPct val="107000"/>
              </a:lnSpc>
              <a:buFont typeface="Wingdings" panose="05000000000000000000" pitchFamily="2" charset="2"/>
              <a:buChar char=""/>
            </a:pPr>
            <a:r>
              <a:rPr lang="fr-MA" sz="1100" b="1" dirty="0">
                <a:effectLst/>
                <a:latin typeface="Montserrat Light" panose="00000400000000000000" pitchFamily="2" charset="0"/>
                <a:ea typeface="Calibri" panose="020F0502020204030204" pitchFamily="34" charset="0"/>
                <a:cs typeface="Arial" panose="020B0604020202020204" pitchFamily="34" charset="0"/>
              </a:rPr>
              <a:t>Logiciel Open Source :</a:t>
            </a:r>
            <a:r>
              <a:rPr lang="en-US" sz="1100" dirty="0">
                <a:effectLst/>
                <a:latin typeface="Montserrat Light" panose="00000400000000000000" pitchFamily="2" charset="0"/>
                <a:ea typeface="Calibri" panose="020F0502020204030204" pitchFamily="34" charset="0"/>
                <a:cs typeface="Arial" panose="020B0604020202020204" pitchFamily="34" charset="0"/>
              </a:rPr>
              <a:t> </a:t>
            </a:r>
          </a:p>
          <a:p>
            <a:pPr marL="0" lvl="0" indent="0" algn="ctr" rtl="0">
              <a:lnSpc>
                <a:spcPct val="107000"/>
              </a:lnSpc>
              <a:buNone/>
            </a:pPr>
            <a:r>
              <a:rPr lang="en-US" sz="11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            </a:t>
            </a:r>
            <a:r>
              <a:rPr lang="en-US" sz="1100" dirty="0" err="1">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OpenProj</a:t>
            </a:r>
            <a:endParaRPr lang="fr-MA" sz="1100" dirty="0">
              <a:solidFill>
                <a:schemeClr val="tx2">
                  <a:lumMod val="10000"/>
                </a:schemeClr>
              </a:solidFill>
              <a:latin typeface="Montserrat Light" panose="00000400000000000000" pitchFamily="2" charset="0"/>
              <a:ea typeface="Calibri" panose="020F0502020204030204" pitchFamily="34" charset="0"/>
              <a:cs typeface="Arial" panose="020B0604020202020204" pitchFamily="34" charset="0"/>
            </a:endParaRPr>
          </a:p>
          <a:p>
            <a:pPr marL="0" lvl="0" indent="0" algn="ctr" rtl="0">
              <a:lnSpc>
                <a:spcPct val="107000"/>
              </a:lnSpc>
              <a:buNone/>
            </a:pPr>
            <a:r>
              <a:rPr lang="fr-MA" sz="11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            </a:t>
            </a:r>
            <a:r>
              <a:rPr lang="en-US" sz="11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Open Workbench</a:t>
            </a:r>
            <a:endParaRPr lang="fr-MA" sz="11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endParaRPr>
          </a:p>
          <a:p>
            <a:pPr marL="342900" lvl="0" indent="-342900" algn="ctr">
              <a:lnSpc>
                <a:spcPct val="107000"/>
              </a:lnSpc>
              <a:buFont typeface="Wingdings" panose="05000000000000000000" pitchFamily="2" charset="2"/>
              <a:buChar char=""/>
            </a:pPr>
            <a:r>
              <a:rPr lang="en-US" sz="1100" b="1" dirty="0" err="1">
                <a:effectLst/>
                <a:latin typeface="Montserrat Light" panose="00000400000000000000" pitchFamily="2" charset="0"/>
                <a:ea typeface="Calibri" panose="020F0502020204030204" pitchFamily="34" charset="0"/>
                <a:cs typeface="Arial" panose="020B0604020202020204" pitchFamily="34" charset="0"/>
              </a:rPr>
              <a:t>Logiciel</a:t>
            </a:r>
            <a:r>
              <a:rPr lang="en-US" sz="1100" b="1" dirty="0">
                <a:effectLst/>
                <a:latin typeface="Montserrat Light" panose="00000400000000000000" pitchFamily="2" charset="0"/>
                <a:ea typeface="Calibri" panose="020F0502020204030204" pitchFamily="34" charset="0"/>
                <a:cs typeface="Arial" panose="020B0604020202020204" pitchFamily="34" charset="0"/>
              </a:rPr>
              <a:t> libre :</a:t>
            </a:r>
            <a:endParaRPr lang="fr-MA" sz="1100" b="1" dirty="0">
              <a:effectLst/>
              <a:latin typeface="Montserrat Light" panose="00000400000000000000" pitchFamily="2" charset="0"/>
              <a:ea typeface="Calibri" panose="020F0502020204030204" pitchFamily="34" charset="0"/>
              <a:cs typeface="Arial" panose="020B0604020202020204" pitchFamily="34" charset="0"/>
            </a:endParaRPr>
          </a:p>
          <a:p>
            <a:pPr marL="530352" lvl="1" indent="0" algn="ctr">
              <a:lnSpc>
                <a:spcPct val="107000"/>
              </a:lnSpc>
              <a:buNone/>
            </a:pPr>
            <a:r>
              <a:rPr lang="fr-MA" sz="1100" dirty="0" err="1">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TaskJuggler</a:t>
            </a:r>
            <a:r>
              <a:rPr lang="fr-MA" sz="11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 </a:t>
            </a:r>
          </a:p>
          <a:p>
            <a:pPr marL="530352" lvl="1" indent="0" algn="ctr">
              <a:lnSpc>
                <a:spcPct val="107000"/>
              </a:lnSpc>
              <a:buNone/>
            </a:pPr>
            <a:r>
              <a:rPr lang="fr-MA" sz="1100" dirty="0" err="1">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Teamlab</a:t>
            </a:r>
            <a:endParaRPr lang="fr-MA" sz="11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endParaRPr>
          </a:p>
        </p:txBody>
      </p:sp>
      <p:sp>
        <p:nvSpPr>
          <p:cNvPr id="124" name="Google Shape;124;p21"/>
          <p:cNvSpPr txBox="1">
            <a:spLocks noGrp="1"/>
          </p:cNvSpPr>
          <p:nvPr>
            <p:ph type="body" idx="2"/>
          </p:nvPr>
        </p:nvSpPr>
        <p:spPr>
          <a:xfrm>
            <a:off x="5244434" y="104551"/>
            <a:ext cx="1481700" cy="3540600"/>
          </a:xfrm>
          <a:prstGeom prst="rect">
            <a:avLst/>
          </a:prstGeom>
        </p:spPr>
        <p:txBody>
          <a:bodyPr spcFirstLastPara="1" wrap="square" lIns="0" tIns="0" rIns="0" bIns="0" anchor="ctr" anchorCtr="0">
            <a:noAutofit/>
          </a:bodyPr>
          <a:lstStyle/>
          <a:p>
            <a:pPr marL="342900" lvl="0" indent="-342900" algn="ctr">
              <a:lnSpc>
                <a:spcPct val="107000"/>
              </a:lnSpc>
              <a:buFont typeface="Wingdings" panose="05000000000000000000" pitchFamily="2" charset="2"/>
              <a:buChar char=""/>
            </a:pPr>
            <a:r>
              <a:rPr lang="fr-MA" sz="1200" dirty="0">
                <a:effectLst/>
                <a:latin typeface="Montserrat Light" panose="00000400000000000000" pitchFamily="2" charset="0"/>
                <a:ea typeface="Calibri" panose="020F0502020204030204" pitchFamily="34" charset="0"/>
                <a:cs typeface="Arial" panose="020B0604020202020204" pitchFamily="34" charset="0"/>
              </a:rPr>
              <a:t> </a:t>
            </a:r>
            <a:r>
              <a:rPr lang="fr-MA" sz="1200" b="1" dirty="0">
                <a:effectLst/>
                <a:latin typeface="Montserrat Light" panose="00000400000000000000" pitchFamily="2" charset="0"/>
                <a:ea typeface="Calibri" panose="020F0502020204030204" pitchFamily="34" charset="0"/>
                <a:cs typeface="Arial" panose="020B0604020202020204" pitchFamily="34" charset="0"/>
              </a:rPr>
              <a:t>Logiciel propriétaire :</a:t>
            </a:r>
          </a:p>
          <a:p>
            <a:pPr marL="530352" lvl="1" indent="0" algn="ctr">
              <a:lnSpc>
                <a:spcPct val="107000"/>
              </a:lnSpc>
              <a:buNone/>
            </a:pPr>
            <a:r>
              <a:rPr lang="fr-MA" sz="12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Microsoft Project </a:t>
            </a:r>
          </a:p>
          <a:p>
            <a:pPr marL="530352" lvl="1" indent="0" algn="ctr">
              <a:lnSpc>
                <a:spcPct val="107000"/>
              </a:lnSpc>
              <a:buNone/>
            </a:pPr>
            <a:r>
              <a:rPr lang="fr-MA" sz="1200" dirty="0" err="1">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OmniPlan</a:t>
            </a:r>
            <a:r>
              <a:rPr lang="fr-MA" sz="12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 </a:t>
            </a:r>
          </a:p>
          <a:p>
            <a:pPr marL="530352" lvl="1" indent="0" algn="ctr">
              <a:lnSpc>
                <a:spcPct val="107000"/>
              </a:lnSpc>
              <a:buNone/>
            </a:pPr>
            <a:r>
              <a:rPr lang="fr-MA" sz="1200" dirty="0" err="1">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Primavera</a:t>
            </a:r>
            <a:r>
              <a:rPr lang="fr-MA" sz="12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 </a:t>
            </a:r>
          </a:p>
          <a:p>
            <a:pPr marL="530352" lvl="1" indent="0" algn="ctr">
              <a:lnSpc>
                <a:spcPct val="107000"/>
              </a:lnSpc>
              <a:buNone/>
            </a:pPr>
            <a:r>
              <a:rPr lang="fr-MA" sz="1200" dirty="0" err="1">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PSNext</a:t>
            </a:r>
            <a:endParaRPr sz="1200" dirty="0">
              <a:solidFill>
                <a:schemeClr val="tx2">
                  <a:lumMod val="10000"/>
                </a:schemeClr>
              </a:solidFill>
              <a:latin typeface="Montserrat Light" panose="00000400000000000000" pitchFamily="2" charset="0"/>
            </a:endParaRPr>
          </a:p>
        </p:txBody>
      </p:sp>
      <p:sp>
        <p:nvSpPr>
          <p:cNvPr id="125" name="Google Shape;125;p21"/>
          <p:cNvSpPr txBox="1">
            <a:spLocks noGrp="1"/>
          </p:cNvSpPr>
          <p:nvPr>
            <p:ph type="body" idx="3"/>
          </p:nvPr>
        </p:nvSpPr>
        <p:spPr>
          <a:xfrm>
            <a:off x="6759506" y="575843"/>
            <a:ext cx="1824055" cy="3984364"/>
          </a:xfrm>
          <a:prstGeom prst="rect">
            <a:avLst/>
          </a:prstGeom>
        </p:spPr>
        <p:txBody>
          <a:bodyPr spcFirstLastPara="1" wrap="square" lIns="0" tIns="0" rIns="0" bIns="0" anchor="ctr" anchorCtr="0">
            <a:noAutofit/>
          </a:bodyPr>
          <a:lstStyle/>
          <a:p>
            <a:pPr marL="342900" lvl="0" indent="-342900" algn="ctr">
              <a:lnSpc>
                <a:spcPct val="107000"/>
              </a:lnSpc>
              <a:buFont typeface="Wingdings" panose="05000000000000000000" pitchFamily="2" charset="2"/>
              <a:buChar char=""/>
            </a:pPr>
            <a:r>
              <a:rPr lang="fr-MA" sz="1200" b="1" dirty="0">
                <a:effectLst/>
                <a:latin typeface="Montserrat Light" panose="00000400000000000000" pitchFamily="2" charset="0"/>
                <a:ea typeface="Calibri" panose="020F0502020204030204" pitchFamily="34" charset="0"/>
                <a:cs typeface="Arial" panose="020B0604020202020204" pitchFamily="34" charset="0"/>
              </a:rPr>
              <a:t>Application web :</a:t>
            </a:r>
          </a:p>
          <a:p>
            <a:pPr marL="530352" lvl="1" indent="0" algn="ctr">
              <a:lnSpc>
                <a:spcPct val="107000"/>
              </a:lnSpc>
              <a:buNone/>
            </a:pPr>
            <a:r>
              <a:rPr lang="fr-MA" sz="1200" dirty="0" err="1">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BubblePlan</a:t>
            </a:r>
            <a:r>
              <a:rPr lang="fr-MA" sz="12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 </a:t>
            </a:r>
          </a:p>
          <a:p>
            <a:pPr marL="530352" lvl="1" indent="0" algn="ctr">
              <a:lnSpc>
                <a:spcPct val="107000"/>
              </a:lnSpc>
              <a:buNone/>
            </a:pPr>
            <a:r>
              <a:rPr lang="fr-MA" sz="1200" dirty="0" err="1">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Gantter</a:t>
            </a:r>
            <a:r>
              <a:rPr lang="fr-MA" sz="12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 (peut être ajouté à Google Drive) </a:t>
            </a:r>
          </a:p>
          <a:p>
            <a:pPr marL="530352" lvl="1" indent="0" algn="ctr">
              <a:lnSpc>
                <a:spcPct val="107000"/>
              </a:lnSpc>
              <a:buNone/>
            </a:pPr>
            <a:r>
              <a:rPr lang="fr-MA" sz="1200" dirty="0" err="1">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Asta</a:t>
            </a:r>
            <a:r>
              <a:rPr lang="fr-MA" sz="12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 Power Project </a:t>
            </a:r>
          </a:p>
          <a:p>
            <a:pPr marL="530352" lvl="1" indent="0" algn="ctr">
              <a:lnSpc>
                <a:spcPct val="107000"/>
              </a:lnSpc>
              <a:buNone/>
            </a:pPr>
            <a:r>
              <a:rPr lang="fr-MA" sz="1200" dirty="0" err="1">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Sciforma</a:t>
            </a:r>
            <a:endParaRPr lang="fr-MA" sz="12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endParaRPr>
          </a:p>
          <a:p>
            <a:pPr marL="530352" lvl="1" indent="0" algn="ctr">
              <a:lnSpc>
                <a:spcPct val="107000"/>
              </a:lnSpc>
              <a:spcAft>
                <a:spcPts val="800"/>
              </a:spcAft>
              <a:buNone/>
            </a:pPr>
            <a:r>
              <a:rPr lang="fr-MA" sz="12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Redmine (logiciel à installer sur un serveur du client)</a:t>
            </a:r>
          </a:p>
        </p:txBody>
      </p:sp>
      <p:sp>
        <p:nvSpPr>
          <p:cNvPr id="126" name="Google Shape;126;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ctrTitle"/>
          </p:nvPr>
        </p:nvSpPr>
        <p:spPr>
          <a:xfrm>
            <a:off x="2169925" y="1811950"/>
            <a:ext cx="48042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FR" sz="4000" dirty="0"/>
              <a:t>Introduction </a:t>
            </a:r>
            <a:endParaRPr sz="40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0">
              <a:srgbClr val="46E180"/>
            </a:gs>
            <a:gs pos="100000">
              <a:srgbClr val="B8DF32"/>
            </a:gs>
          </a:gsLst>
          <a:lin ang="5400700" scaled="0"/>
        </a:gradFill>
        <a:effectLst/>
      </p:bgPr>
    </p:bg>
    <p:spTree>
      <p:nvGrpSpPr>
        <p:cNvPr id="1" name="Shape 189"/>
        <p:cNvGrpSpPr/>
        <p:nvPr/>
      </p:nvGrpSpPr>
      <p:grpSpPr>
        <a:xfrm>
          <a:off x="0" y="0"/>
          <a:ext cx="0" cy="0"/>
          <a:chOff x="0" y="0"/>
          <a:chExt cx="0" cy="0"/>
        </a:xfrm>
      </p:grpSpPr>
      <p:sp>
        <p:nvSpPr>
          <p:cNvPr id="190" name="Google Shape;190;p27"/>
          <p:cNvSpPr txBox="1">
            <a:spLocks noGrp="1"/>
          </p:cNvSpPr>
          <p:nvPr>
            <p:ph type="ctrTitle" idx="4294967295"/>
          </p:nvPr>
        </p:nvSpPr>
        <p:spPr>
          <a:xfrm>
            <a:off x="685800" y="1991850"/>
            <a:ext cx="77724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MA" sz="4000" dirty="0"/>
              <a:t>La méthode de PERT </a:t>
            </a:r>
            <a:r>
              <a:rPr lang="fr-MA" sz="4000" dirty="0">
                <a:latin typeface="Arabic Typesetting" panose="03020402040406030203" pitchFamily="66" charset="-78"/>
                <a:cs typeface="Arabic Typesetting" panose="03020402040406030203" pitchFamily="66" charset="-78"/>
              </a:rPr>
              <a:t>(</a:t>
            </a:r>
            <a:r>
              <a:rPr lang="en-US" sz="4000" i="1" dirty="0" err="1">
                <a:latin typeface="Arabic Typesetting" panose="03020402040406030203" pitchFamily="66" charset="-78"/>
                <a:cs typeface="Arabic Typesetting" panose="03020402040406030203" pitchFamily="66" charset="-78"/>
              </a:rPr>
              <a:t>Programm</a:t>
            </a:r>
            <a:r>
              <a:rPr lang="en-US" sz="4000" i="1" dirty="0">
                <a:latin typeface="Arabic Typesetting" panose="03020402040406030203" pitchFamily="66" charset="-78"/>
                <a:cs typeface="Arabic Typesetting" panose="03020402040406030203" pitchFamily="66" charset="-78"/>
              </a:rPr>
              <a:t> Evaluation and Review Technique)</a:t>
            </a:r>
            <a:endParaRPr lang="en" sz="4000" dirty="0"/>
          </a:p>
        </p:txBody>
      </p:sp>
      <p:sp>
        <p:nvSpPr>
          <p:cNvPr id="192" name="Google Shape;192;p2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40</a:t>
            </a:fld>
            <a:endParaRPr/>
          </a:p>
        </p:txBody>
      </p:sp>
    </p:spTree>
    <p:extLst>
      <p:ext uri="{BB962C8B-B14F-4D97-AF65-F5344CB8AC3E}">
        <p14:creationId xmlns:p14="http://schemas.microsoft.com/office/powerpoint/2010/main" val="21379864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482704" y="907950"/>
            <a:ext cx="2492478"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MA" sz="2400" dirty="0"/>
              <a:t>La méthode de PERT </a:t>
            </a:r>
            <a:r>
              <a:rPr lang="fr-MA" sz="2400" dirty="0">
                <a:latin typeface="Arabic Typesetting" panose="03020402040406030203" pitchFamily="66" charset="-78"/>
                <a:cs typeface="Arabic Typesetting" panose="03020402040406030203" pitchFamily="66" charset="-78"/>
              </a:rPr>
              <a:t>(</a:t>
            </a:r>
            <a:r>
              <a:rPr lang="en-US" sz="2400" i="1" dirty="0" err="1">
                <a:latin typeface="Arabic Typesetting" panose="03020402040406030203" pitchFamily="66" charset="-78"/>
                <a:cs typeface="Arabic Typesetting" panose="03020402040406030203" pitchFamily="66" charset="-78"/>
              </a:rPr>
              <a:t>Programm</a:t>
            </a:r>
            <a:r>
              <a:rPr lang="en-US" sz="2400" i="1" dirty="0">
                <a:latin typeface="Arabic Typesetting" panose="03020402040406030203" pitchFamily="66" charset="-78"/>
                <a:cs typeface="Arabic Typesetting" panose="03020402040406030203" pitchFamily="66" charset="-78"/>
              </a:rPr>
              <a:t> Evaluation and Review Technique)</a:t>
            </a:r>
            <a:endParaRPr sz="2400" dirty="0"/>
          </a:p>
        </p:txBody>
      </p:sp>
      <p:sp>
        <p:nvSpPr>
          <p:cNvPr id="97" name="Google Shape;97;p18"/>
          <p:cNvSpPr txBox="1">
            <a:spLocks noGrp="1"/>
          </p:cNvSpPr>
          <p:nvPr>
            <p:ph type="body" idx="1"/>
          </p:nvPr>
        </p:nvSpPr>
        <p:spPr>
          <a:xfrm>
            <a:off x="3831722" y="507258"/>
            <a:ext cx="5184959" cy="4128984"/>
          </a:xfrm>
          <a:prstGeom prst="rect">
            <a:avLst/>
          </a:prstGeom>
        </p:spPr>
        <p:txBody>
          <a:bodyPr spcFirstLastPara="1" wrap="square" lIns="0" tIns="0" rIns="0" bIns="0" anchor="ctr" anchorCtr="0">
            <a:noAutofit/>
          </a:bodyPr>
          <a:lstStyle/>
          <a:p>
            <a:pPr marL="0" indent="0">
              <a:buNone/>
            </a:pPr>
            <a:r>
              <a:rPr lang="fr-MA" sz="2400" dirty="0">
                <a:effectLst/>
                <a:latin typeface="Calibri" panose="020F0502020204030204" pitchFamily="34" charset="0"/>
                <a:ea typeface="Calibri" panose="020F0502020204030204" pitchFamily="34" charset="0"/>
                <a:cs typeface="Arial" panose="020B0604020202020204" pitchFamily="34" charset="0"/>
              </a:rPr>
              <a:t> </a:t>
            </a:r>
            <a:r>
              <a:rPr lang="fr-FR" sz="1400" dirty="0"/>
              <a:t>C’est une technique d’ordonnancement des tâches utilisée pour gérer les projets. Il permet d’obtenir un ordonnancement optimum des tâches les unes par rapport aux autres pour minimiser la durée totale du projet, et permet également de connaître les marges existantes sur certaines tâches. Grâce à cette technique, on est en mesure d’obtenir: </a:t>
            </a:r>
          </a:p>
          <a:p>
            <a:r>
              <a:rPr lang="fr-FR" sz="1400" b="1" dirty="0"/>
              <a:t>Le chemin critique </a:t>
            </a:r>
            <a:r>
              <a:rPr lang="fr-FR" sz="1400" dirty="0"/>
              <a:t>: ensemble des tâches dont la durée à un impact direct sur la date de fin du projet. En cas de retard sur l’une de ces tâches, la date de fin du projet sera décalée. </a:t>
            </a:r>
          </a:p>
          <a:p>
            <a:r>
              <a:rPr lang="fr-FR" sz="1400" b="1" dirty="0"/>
              <a:t>La date au + tôt </a:t>
            </a:r>
            <a:r>
              <a:rPr lang="fr-FR" sz="1400" dirty="0"/>
              <a:t>: Date à laquelle chaque tâche est en mesure d’être commencée.</a:t>
            </a:r>
          </a:p>
          <a:p>
            <a:r>
              <a:rPr lang="fr-FR" sz="1400" b="1" dirty="0"/>
              <a:t>La date au + tard </a:t>
            </a:r>
            <a:r>
              <a:rPr lang="fr-FR" sz="1400" dirty="0"/>
              <a:t>: Date à laquelle chaque tâche doit nécessairement avoir démarré pour respecter la date de fin de projet envisagée</a:t>
            </a:r>
            <a:r>
              <a:rPr lang="fr-FR" sz="1600" dirty="0"/>
              <a:t>.</a:t>
            </a:r>
            <a:endParaRPr lang="fr-MA" sz="1600" dirty="0"/>
          </a:p>
        </p:txBody>
      </p:sp>
      <p:sp>
        <p:nvSpPr>
          <p:cNvPr id="98" name="Google Shape;98;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41</a:t>
            </a:fld>
            <a:endParaRPr dirty="0"/>
          </a:p>
        </p:txBody>
      </p:sp>
    </p:spTree>
    <p:extLst>
      <p:ext uri="{BB962C8B-B14F-4D97-AF65-F5344CB8AC3E}">
        <p14:creationId xmlns:p14="http://schemas.microsoft.com/office/powerpoint/2010/main" val="3119359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22"/>
          <p:cNvSpPr txBox="1">
            <a:spLocks noGrp="1"/>
          </p:cNvSpPr>
          <p:nvPr>
            <p:ph type="body" idx="1"/>
          </p:nvPr>
        </p:nvSpPr>
        <p:spPr>
          <a:xfrm>
            <a:off x="330290" y="762743"/>
            <a:ext cx="3494700" cy="2583300"/>
          </a:xfrm>
          <a:prstGeom prst="rect">
            <a:avLst/>
          </a:prstGeom>
        </p:spPr>
        <p:txBody>
          <a:bodyPr spcFirstLastPara="1" wrap="square" lIns="0" tIns="0" rIns="0" bIns="0" anchor="t" anchorCtr="0">
            <a:noAutofit/>
          </a:bodyPr>
          <a:lstStyle/>
          <a:p>
            <a:pPr marL="0" indent="0" algn="l">
              <a:buNone/>
            </a:pPr>
            <a:r>
              <a:rPr lang="fr-FR" sz="1200" b="0" i="0" dirty="0">
                <a:solidFill>
                  <a:srgbClr val="333333"/>
                </a:solidFill>
                <a:effectLst/>
                <a:latin typeface="Montserrat Light" panose="00000400000000000000" pitchFamily="2" charset="0"/>
              </a:rPr>
              <a:t>Le réseau PERT se compose de</a:t>
            </a:r>
            <a:r>
              <a:rPr lang="fr-FR" sz="1200" b="1" i="0" dirty="0">
                <a:solidFill>
                  <a:srgbClr val="222D39"/>
                </a:solidFill>
                <a:effectLst/>
                <a:latin typeface="Montserrat Light" panose="00000400000000000000" pitchFamily="2" charset="0"/>
              </a:rPr>
              <a:t> 3 éléments :</a:t>
            </a:r>
            <a:endParaRPr lang="fr-FR" sz="1200" b="0" i="0" dirty="0">
              <a:solidFill>
                <a:srgbClr val="333333"/>
              </a:solidFill>
              <a:effectLst/>
              <a:latin typeface="Montserrat Light" panose="00000400000000000000" pitchFamily="2" charset="0"/>
            </a:endParaRPr>
          </a:p>
          <a:p>
            <a:pPr lvl="1" algn="just">
              <a:buFont typeface="Arial" panose="020B0604020202020204" pitchFamily="34" charset="0"/>
              <a:buChar char="•"/>
            </a:pPr>
            <a:r>
              <a:rPr lang="fr-FR" sz="1200" b="1" i="1" dirty="0">
                <a:solidFill>
                  <a:srgbClr val="222D39"/>
                </a:solidFill>
                <a:effectLst/>
                <a:latin typeface="Montserrat Light" panose="00000400000000000000" pitchFamily="2" charset="0"/>
              </a:rPr>
              <a:t>Les tâches</a:t>
            </a:r>
            <a:r>
              <a:rPr lang="fr-FR" sz="1200" b="0" i="1" dirty="0">
                <a:solidFill>
                  <a:srgbClr val="333333"/>
                </a:solidFill>
                <a:effectLst/>
                <a:latin typeface="Montserrat Light" panose="00000400000000000000" pitchFamily="2" charset="0"/>
              </a:rPr>
              <a:t> représentées par des flèches correspondant à un code et une durée.</a:t>
            </a:r>
          </a:p>
          <a:p>
            <a:pPr lvl="1" algn="just">
              <a:buFont typeface="Arial" panose="020B0604020202020204" pitchFamily="34" charset="0"/>
              <a:buChar char="•"/>
            </a:pPr>
            <a:r>
              <a:rPr lang="fr-FR" sz="1200" b="1" i="1" dirty="0">
                <a:solidFill>
                  <a:srgbClr val="222D39"/>
                </a:solidFill>
                <a:effectLst/>
                <a:latin typeface="Montserrat Light" panose="00000400000000000000" pitchFamily="2" charset="0"/>
              </a:rPr>
              <a:t>Les étapes</a:t>
            </a:r>
            <a:r>
              <a:rPr lang="fr-FR" sz="1200" b="0" i="1" dirty="0">
                <a:solidFill>
                  <a:srgbClr val="333333"/>
                </a:solidFill>
                <a:effectLst/>
                <a:latin typeface="Montserrat Light" panose="00000400000000000000" pitchFamily="2" charset="0"/>
              </a:rPr>
              <a:t> qui sont le début et la fin des tâches. Sauf les étapes initiales et finales car chaque étape de fin est le début de la tâche suivante. Les étapes sont numérotées et représentées par un cercle.</a:t>
            </a:r>
          </a:p>
          <a:p>
            <a:pPr lvl="1" algn="just">
              <a:buFont typeface="Arial" panose="020B0604020202020204" pitchFamily="34" charset="0"/>
              <a:buChar char="•"/>
            </a:pPr>
            <a:r>
              <a:rPr lang="fr-FR" sz="1200" b="1" i="1" dirty="0">
                <a:solidFill>
                  <a:srgbClr val="222D39"/>
                </a:solidFill>
                <a:effectLst/>
                <a:latin typeface="Montserrat Light" panose="00000400000000000000" pitchFamily="2" charset="0"/>
              </a:rPr>
              <a:t>Les tâches fictives</a:t>
            </a:r>
            <a:r>
              <a:rPr lang="fr-FR" sz="1200" b="0" i="1" dirty="0">
                <a:solidFill>
                  <a:srgbClr val="333333"/>
                </a:solidFill>
                <a:effectLst/>
                <a:latin typeface="Montserrat Light" panose="00000400000000000000" pitchFamily="2" charset="0"/>
              </a:rPr>
              <a:t> représentées par des flèches en pointillés qui représentent les contraintes d’enchaînement entre les étapes.</a:t>
            </a:r>
            <a:endParaRPr lang="fr-MA" sz="1200" dirty="0">
              <a:latin typeface="Montserrat Light" panose="00000400000000000000" pitchFamily="2" charset="0"/>
            </a:endParaRPr>
          </a:p>
        </p:txBody>
      </p:sp>
      <p:sp>
        <p:nvSpPr>
          <p:cNvPr id="133" name="Google Shape;133;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42</a:t>
            </a:fld>
            <a:endParaRPr/>
          </a:p>
        </p:txBody>
      </p:sp>
      <p:pic>
        <p:nvPicPr>
          <p:cNvPr id="7" name="Image 6">
            <a:extLst>
              <a:ext uri="{FF2B5EF4-FFF2-40B4-BE49-F238E27FC236}">
                <a16:creationId xmlns:a16="http://schemas.microsoft.com/office/drawing/2014/main" id="{6C11C1D6-7F58-4737-A5AA-459574F10261}"/>
              </a:ext>
            </a:extLst>
          </p:cNvPr>
          <p:cNvPicPr>
            <a:picLocks noChangeAspect="1"/>
          </p:cNvPicPr>
          <p:nvPr/>
        </p:nvPicPr>
        <p:blipFill rotWithShape="1">
          <a:blip r:embed="rId3"/>
          <a:srcRect l="1687" t="24655" r="65875" b="26322"/>
          <a:stretch/>
        </p:blipFill>
        <p:spPr>
          <a:xfrm>
            <a:off x="5319011" y="1350952"/>
            <a:ext cx="2873442" cy="2441595"/>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22"/>
          <p:cNvSpPr txBox="1">
            <a:spLocks noGrp="1"/>
          </p:cNvSpPr>
          <p:nvPr>
            <p:ph type="body" idx="1"/>
          </p:nvPr>
        </p:nvSpPr>
        <p:spPr>
          <a:xfrm>
            <a:off x="359786" y="910470"/>
            <a:ext cx="3740265" cy="3322560"/>
          </a:xfrm>
          <a:prstGeom prst="rect">
            <a:avLst/>
          </a:prstGeom>
        </p:spPr>
        <p:txBody>
          <a:bodyPr spcFirstLastPara="1" wrap="square" lIns="0" tIns="0" rIns="0" bIns="0" anchor="t" anchorCtr="0">
            <a:noAutofit/>
          </a:bodyPr>
          <a:lstStyle/>
          <a:p>
            <a:pPr marL="0" indent="0">
              <a:buNone/>
            </a:pPr>
            <a:r>
              <a:rPr lang="en-US" sz="1700" b="1" i="1" dirty="0">
                <a:cs typeface="Arabic Typesetting" panose="03020402040406030203" pitchFamily="66" charset="-78"/>
              </a:rPr>
              <a:t>construction d’un </a:t>
            </a:r>
            <a:r>
              <a:rPr lang="en-US" sz="1700" b="1" i="1" dirty="0" err="1">
                <a:cs typeface="Arabic Typesetting" panose="03020402040406030203" pitchFamily="66" charset="-78"/>
              </a:rPr>
              <a:t>réseau</a:t>
            </a:r>
            <a:r>
              <a:rPr lang="en-US" sz="1700" b="1" i="1" dirty="0">
                <a:cs typeface="Arabic Typesetting" panose="03020402040406030203" pitchFamily="66" charset="-78"/>
              </a:rPr>
              <a:t> PERT</a:t>
            </a:r>
            <a:r>
              <a:rPr lang="fr-FR" sz="1700" dirty="0"/>
              <a:t>   </a:t>
            </a:r>
          </a:p>
          <a:p>
            <a:pPr marL="0" indent="0">
              <a:buNone/>
            </a:pPr>
            <a:r>
              <a:rPr lang="fr-FR" sz="1700" dirty="0"/>
              <a:t>     Le recours au PERT suppose qu'aient préalablement été identifiées les différentes tâches nécessaires à la réalisation d'un projet, leur durée et leurs relations d'antériorité. Généralement ces informations sont synthétisées dans un tableau du type suivant :</a:t>
            </a:r>
          </a:p>
        </p:txBody>
      </p:sp>
      <p:sp>
        <p:nvSpPr>
          <p:cNvPr id="133" name="Google Shape;133;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43</a:t>
            </a:fld>
            <a:endParaRPr/>
          </a:p>
        </p:txBody>
      </p:sp>
      <p:pic>
        <p:nvPicPr>
          <p:cNvPr id="5" name="Image 4">
            <a:extLst>
              <a:ext uri="{FF2B5EF4-FFF2-40B4-BE49-F238E27FC236}">
                <a16:creationId xmlns:a16="http://schemas.microsoft.com/office/drawing/2014/main" id="{5CF28A79-8DF0-4A97-B809-BEF268C1C637}"/>
              </a:ext>
            </a:extLst>
          </p:cNvPr>
          <p:cNvPicPr>
            <a:picLocks noChangeAspect="1"/>
          </p:cNvPicPr>
          <p:nvPr/>
        </p:nvPicPr>
        <p:blipFill rotWithShape="1">
          <a:blip r:embed="rId3"/>
          <a:srcRect l="10000" t="41996" r="61562" b="31658"/>
          <a:stretch/>
        </p:blipFill>
        <p:spPr>
          <a:xfrm>
            <a:off x="4698502" y="1519084"/>
            <a:ext cx="4168381" cy="2171224"/>
          </a:xfrm>
          <a:prstGeom prst="rect">
            <a:avLst/>
          </a:prstGeom>
        </p:spPr>
      </p:pic>
    </p:spTree>
    <p:extLst>
      <p:ext uri="{BB962C8B-B14F-4D97-AF65-F5344CB8AC3E}">
        <p14:creationId xmlns:p14="http://schemas.microsoft.com/office/powerpoint/2010/main" val="405957685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471947" y="907950"/>
            <a:ext cx="2492478"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MA" sz="2400" dirty="0"/>
              <a:t>La méthode de PERT </a:t>
            </a:r>
            <a:r>
              <a:rPr lang="fr-MA" sz="2400" dirty="0">
                <a:latin typeface="Arabic Typesetting" panose="03020402040406030203" pitchFamily="66" charset="-78"/>
                <a:cs typeface="Arabic Typesetting" panose="03020402040406030203" pitchFamily="66" charset="-78"/>
              </a:rPr>
              <a:t>(</a:t>
            </a:r>
            <a:r>
              <a:rPr lang="en-US" sz="2400" i="1" dirty="0" err="1">
                <a:latin typeface="Arabic Typesetting" panose="03020402040406030203" pitchFamily="66" charset="-78"/>
                <a:cs typeface="Arabic Typesetting" panose="03020402040406030203" pitchFamily="66" charset="-78"/>
              </a:rPr>
              <a:t>Programm</a:t>
            </a:r>
            <a:r>
              <a:rPr lang="en-US" sz="2400" i="1" dirty="0">
                <a:latin typeface="Arabic Typesetting" panose="03020402040406030203" pitchFamily="66" charset="-78"/>
                <a:cs typeface="Arabic Typesetting" panose="03020402040406030203" pitchFamily="66" charset="-78"/>
              </a:rPr>
              <a:t> Evaluation and Review Technique)</a:t>
            </a:r>
            <a:endParaRPr sz="2400" dirty="0"/>
          </a:p>
        </p:txBody>
      </p:sp>
      <p:sp>
        <p:nvSpPr>
          <p:cNvPr id="97" name="Google Shape;97;p18"/>
          <p:cNvSpPr txBox="1">
            <a:spLocks noGrp="1"/>
          </p:cNvSpPr>
          <p:nvPr>
            <p:ph type="body" idx="1"/>
          </p:nvPr>
        </p:nvSpPr>
        <p:spPr>
          <a:xfrm>
            <a:off x="3831722" y="507258"/>
            <a:ext cx="5184959" cy="4128984"/>
          </a:xfrm>
          <a:prstGeom prst="rect">
            <a:avLst/>
          </a:prstGeom>
        </p:spPr>
        <p:txBody>
          <a:bodyPr spcFirstLastPara="1" wrap="square" lIns="0" tIns="0" rIns="0" bIns="0" anchor="ctr" anchorCtr="0">
            <a:noAutofit/>
          </a:bodyPr>
          <a:lstStyle/>
          <a:p>
            <a:pPr marL="0" indent="0">
              <a:buNone/>
            </a:pPr>
            <a:r>
              <a:rPr lang="fr-MA" sz="1800" b="1" dirty="0"/>
              <a:t>Construction d'un graphe PERT</a:t>
            </a:r>
          </a:p>
          <a:p>
            <a:r>
              <a:rPr lang="fr-FR" sz="1600" dirty="0"/>
              <a:t>Déterminer les tâches sans antécédent (tâches de niveau 1) et les relier à l'étape de « Début » ; </a:t>
            </a:r>
          </a:p>
          <a:p>
            <a:r>
              <a:rPr lang="fr-FR" sz="1600" dirty="0"/>
              <a:t>Identifier ensuite les tâches de niveau 2, c'est-à-dire celles dont les antécédents sont exclusivement du niveau 1 et les positionner sur le graphique en fonction de des derniers ;</a:t>
            </a:r>
          </a:p>
          <a:p>
            <a:r>
              <a:rPr lang="fr-FR" sz="1600" dirty="0"/>
              <a:t>… Continuer ainsi, jusqu'à ce que toutes les tâches aient pu être positionnées entre elles et relier celles n'ayant pas de descendant à l'étape de « Fin ».</a:t>
            </a:r>
            <a:endParaRPr lang="fr-MA" sz="1800" b="1" dirty="0"/>
          </a:p>
        </p:txBody>
      </p:sp>
      <p:sp>
        <p:nvSpPr>
          <p:cNvPr id="98" name="Google Shape;98;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44</a:t>
            </a:fld>
            <a:endParaRPr dirty="0"/>
          </a:p>
        </p:txBody>
      </p:sp>
    </p:spTree>
    <p:extLst>
      <p:ext uri="{BB962C8B-B14F-4D97-AF65-F5344CB8AC3E}">
        <p14:creationId xmlns:p14="http://schemas.microsoft.com/office/powerpoint/2010/main" val="178876232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2" name="Google Shape;132;p22"/>
          <p:cNvSpPr txBox="1">
            <a:spLocks noGrp="1"/>
          </p:cNvSpPr>
          <p:nvPr>
            <p:ph type="body" idx="1"/>
          </p:nvPr>
        </p:nvSpPr>
        <p:spPr>
          <a:xfrm>
            <a:off x="424601" y="1279180"/>
            <a:ext cx="3740265" cy="3322560"/>
          </a:xfrm>
          <a:prstGeom prst="rect">
            <a:avLst/>
          </a:prstGeom>
        </p:spPr>
        <p:txBody>
          <a:bodyPr spcFirstLastPara="1" wrap="square" lIns="0" tIns="0" rIns="0" bIns="0" anchor="t" anchorCtr="0">
            <a:noAutofit/>
          </a:bodyPr>
          <a:lstStyle/>
          <a:p>
            <a:pPr marL="0" indent="0">
              <a:buNone/>
            </a:pPr>
            <a:r>
              <a:rPr lang="fr-MA" sz="2000" b="1" dirty="0"/>
              <a:t>Construction d'un graphe PERT</a:t>
            </a:r>
          </a:p>
          <a:p>
            <a:pPr marL="0" indent="0">
              <a:buNone/>
            </a:pPr>
            <a:r>
              <a:rPr lang="fr-FR" sz="1600" dirty="0"/>
              <a:t>   Ainsi, si l'on reprend le tableau d'antériorité proposé précédemment (projet Y) :</a:t>
            </a:r>
          </a:p>
        </p:txBody>
      </p:sp>
      <p:sp>
        <p:nvSpPr>
          <p:cNvPr id="133" name="Google Shape;133;p2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45</a:t>
            </a:fld>
            <a:endParaRPr/>
          </a:p>
        </p:txBody>
      </p:sp>
      <p:pic>
        <p:nvPicPr>
          <p:cNvPr id="6" name="Image 5">
            <a:extLst>
              <a:ext uri="{FF2B5EF4-FFF2-40B4-BE49-F238E27FC236}">
                <a16:creationId xmlns:a16="http://schemas.microsoft.com/office/drawing/2014/main" id="{047EF2FC-187D-4C00-9FB6-2FA7268090AD}"/>
              </a:ext>
            </a:extLst>
          </p:cNvPr>
          <p:cNvPicPr>
            <a:picLocks noChangeAspect="1"/>
          </p:cNvPicPr>
          <p:nvPr/>
        </p:nvPicPr>
        <p:blipFill rotWithShape="1">
          <a:blip r:embed="rId3"/>
          <a:srcRect l="1313" t="23320" r="52750" b="33659"/>
          <a:stretch/>
        </p:blipFill>
        <p:spPr>
          <a:xfrm>
            <a:off x="4646071" y="1490931"/>
            <a:ext cx="4196716" cy="2209700"/>
          </a:xfrm>
          <a:prstGeom prst="rect">
            <a:avLst/>
          </a:prstGeom>
        </p:spPr>
      </p:pic>
    </p:spTree>
    <p:extLst>
      <p:ext uri="{BB962C8B-B14F-4D97-AF65-F5344CB8AC3E}">
        <p14:creationId xmlns:p14="http://schemas.microsoft.com/office/powerpoint/2010/main" val="19660078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560439" y="1147674"/>
            <a:ext cx="2300747"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FR" sz="2400" dirty="0"/>
              <a:t>DÉTERMINATION DES DATES « AU PLUS TÔT » ET « AU PLUS TARD » DANS UN RÉSEAU PERT</a:t>
            </a:r>
            <a:br>
              <a:rPr lang="fr-MA" sz="2800" dirty="0">
                <a:effectLst/>
                <a:ea typeface="Calibri" panose="020F0502020204030204" pitchFamily="34" charset="0"/>
                <a:cs typeface="Arial" panose="020B0604020202020204" pitchFamily="34" charset="0"/>
              </a:rPr>
            </a:br>
            <a:endParaRPr dirty="0"/>
          </a:p>
        </p:txBody>
      </p:sp>
      <p:sp>
        <p:nvSpPr>
          <p:cNvPr id="123" name="Google Shape;123;p21"/>
          <p:cNvSpPr txBox="1">
            <a:spLocks noGrp="1"/>
          </p:cNvSpPr>
          <p:nvPr>
            <p:ph type="body" idx="1"/>
          </p:nvPr>
        </p:nvSpPr>
        <p:spPr>
          <a:xfrm>
            <a:off x="3545482" y="104550"/>
            <a:ext cx="5483802" cy="4850908"/>
          </a:xfrm>
          <a:prstGeom prst="rect">
            <a:avLst/>
          </a:prstGeom>
        </p:spPr>
        <p:txBody>
          <a:bodyPr spcFirstLastPara="1" wrap="square" lIns="0" tIns="0" rIns="0" bIns="0" anchor="ctr" anchorCtr="0">
            <a:noAutofit/>
          </a:bodyPr>
          <a:lstStyle/>
          <a:p>
            <a:pPr algn="ctr"/>
            <a:r>
              <a:rPr lang="fr-FR" sz="1600" b="1" i="1" dirty="0">
                <a:latin typeface="Montserrat Light" panose="00000400000000000000" pitchFamily="2" charset="0"/>
                <a:cs typeface="DecoType Naskh Special" panose="02010000000000000000" pitchFamily="2" charset="-78"/>
              </a:rPr>
              <a:t>Date au plus tôt « étape j » = Date au plus tôt « étape i » + Durée tâche « </a:t>
            </a:r>
            <a:r>
              <a:rPr lang="fr-FR" sz="1600" b="1" i="1" dirty="0" err="1">
                <a:latin typeface="Montserrat Light" panose="00000400000000000000" pitchFamily="2" charset="0"/>
                <a:cs typeface="DecoType Naskh Special" panose="02010000000000000000" pitchFamily="2" charset="-78"/>
              </a:rPr>
              <a:t>ij</a:t>
            </a:r>
            <a:r>
              <a:rPr lang="fr-FR" sz="1600" b="1" i="1" dirty="0">
                <a:latin typeface="Montserrat Light" panose="00000400000000000000" pitchFamily="2" charset="0"/>
                <a:cs typeface="DecoType Naskh Special" panose="02010000000000000000" pitchFamily="2" charset="-78"/>
              </a:rPr>
              <a:t> »</a:t>
            </a:r>
          </a:p>
          <a:p>
            <a:pPr algn="ctr"/>
            <a:r>
              <a:rPr lang="fr-FR" sz="1600" dirty="0">
                <a:latin typeface="Montserrat Light" panose="00000400000000000000" pitchFamily="2" charset="0"/>
                <a:cs typeface="DecoType Naskh Special" panose="02010000000000000000" pitchFamily="2" charset="-78"/>
              </a:rPr>
              <a:t>Si </a:t>
            </a:r>
            <a:r>
              <a:rPr lang="fr-FR" sz="1600" dirty="0">
                <a:latin typeface="Montserrat Light" panose="00000400000000000000" pitchFamily="2" charset="0"/>
              </a:rPr>
              <a:t>e plusieurs arcs arrivent à un même sommet:</a:t>
            </a:r>
          </a:p>
          <a:p>
            <a:pPr marL="0" indent="0" algn="ctr">
              <a:buNone/>
            </a:pPr>
            <a:r>
              <a:rPr lang="fr-FR" sz="1600" b="1" i="1" dirty="0">
                <a:latin typeface="Montserrat Light" panose="00000400000000000000" pitchFamily="2" charset="0"/>
              </a:rPr>
              <a:t>Date au plus tôt « étape j » = Max. (Date plus tôt « étapes i » + Durée tâches « </a:t>
            </a:r>
            <a:r>
              <a:rPr lang="fr-FR" sz="1600" b="1" i="1" dirty="0" err="1">
                <a:latin typeface="Montserrat Light" panose="00000400000000000000" pitchFamily="2" charset="0"/>
              </a:rPr>
              <a:t>ij</a:t>
            </a:r>
            <a:r>
              <a:rPr lang="fr-FR" sz="1600" b="1" i="1" dirty="0">
                <a:latin typeface="Montserrat Light" panose="00000400000000000000" pitchFamily="2" charset="0"/>
              </a:rPr>
              <a:t> »)</a:t>
            </a:r>
          </a:p>
          <a:p>
            <a:pPr marL="0" indent="0" algn="ctr">
              <a:buNone/>
            </a:pPr>
            <a:r>
              <a:rPr lang="fr-FR" sz="1600" dirty="0">
                <a:latin typeface="Montserrat Light" panose="00000400000000000000" pitchFamily="2" charset="0"/>
              </a:rPr>
              <a:t>Avec i représente l'ensemble des tâches immédiatement antérieures à j</a:t>
            </a:r>
          </a:p>
          <a:p>
            <a:pPr algn="ctr"/>
            <a:r>
              <a:rPr lang="fr-FR" sz="1600" b="1" i="1" dirty="0">
                <a:latin typeface="Montserrat Light" panose="00000400000000000000" pitchFamily="2" charset="0"/>
              </a:rPr>
              <a:t>Date au plus tard « étape i » = Date plus tard « étape j » - Durée tâche « </a:t>
            </a:r>
            <a:r>
              <a:rPr lang="fr-FR" sz="1600" b="1" i="1" dirty="0" err="1">
                <a:latin typeface="Montserrat Light" panose="00000400000000000000" pitchFamily="2" charset="0"/>
              </a:rPr>
              <a:t>ij</a:t>
            </a:r>
            <a:r>
              <a:rPr lang="fr-FR" sz="1600" b="1" i="1" dirty="0">
                <a:latin typeface="Montserrat Light" panose="00000400000000000000" pitchFamily="2" charset="0"/>
              </a:rPr>
              <a:t> »</a:t>
            </a:r>
          </a:p>
          <a:p>
            <a:pPr algn="ctr"/>
            <a:r>
              <a:rPr lang="fr-FR" sz="1600" dirty="0">
                <a:latin typeface="Montserrat Light" panose="00000400000000000000" pitchFamily="2" charset="0"/>
                <a:cs typeface="DecoType Naskh Special" panose="02010000000000000000" pitchFamily="2" charset="-78"/>
              </a:rPr>
              <a:t>Si </a:t>
            </a:r>
            <a:r>
              <a:rPr lang="fr-FR" sz="1600" dirty="0">
                <a:latin typeface="Montserrat Light" panose="00000400000000000000" pitchFamily="2" charset="0"/>
              </a:rPr>
              <a:t>plusieurs arcs partent d'un même sommet:</a:t>
            </a:r>
            <a:endParaRPr lang="fr-FR" sz="1600" b="1" i="1" dirty="0">
              <a:latin typeface="Montserrat Light" panose="00000400000000000000" pitchFamily="2" charset="0"/>
            </a:endParaRPr>
          </a:p>
          <a:p>
            <a:pPr marL="0" indent="0" algn="ctr">
              <a:buNone/>
            </a:pPr>
            <a:r>
              <a:rPr lang="fr-FR" sz="1600" b="1" i="1" dirty="0">
                <a:latin typeface="Montserrat Light" panose="00000400000000000000" pitchFamily="2" charset="0"/>
              </a:rPr>
              <a:t>Date au plus tard « étape i » = Min. (date au plus tard « étapes j » - Durée tâches « </a:t>
            </a:r>
            <a:r>
              <a:rPr lang="fr-FR" sz="1600" b="1" i="1" dirty="0" err="1">
                <a:latin typeface="Montserrat Light" panose="00000400000000000000" pitchFamily="2" charset="0"/>
              </a:rPr>
              <a:t>ij</a:t>
            </a:r>
            <a:r>
              <a:rPr lang="fr-FR" sz="1600" b="1" i="1" dirty="0">
                <a:latin typeface="Montserrat Light" panose="00000400000000000000" pitchFamily="2" charset="0"/>
              </a:rPr>
              <a:t> »)</a:t>
            </a:r>
          </a:p>
        </p:txBody>
      </p:sp>
      <p:sp>
        <p:nvSpPr>
          <p:cNvPr id="126" name="Google Shape;126;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46</a:t>
            </a:fld>
            <a:endParaRPr/>
          </a:p>
        </p:txBody>
      </p:sp>
    </p:spTree>
    <p:extLst>
      <p:ext uri="{BB962C8B-B14F-4D97-AF65-F5344CB8AC3E}">
        <p14:creationId xmlns:p14="http://schemas.microsoft.com/office/powerpoint/2010/main" val="2003167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1"/>
          <p:cNvSpPr txBox="1">
            <a:spLocks noGrp="1"/>
          </p:cNvSpPr>
          <p:nvPr>
            <p:ph type="title"/>
          </p:nvPr>
        </p:nvSpPr>
        <p:spPr>
          <a:xfrm>
            <a:off x="560439" y="1147674"/>
            <a:ext cx="2300747"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FR" sz="2400" dirty="0"/>
              <a:t>CALCUL DES DIFFÉRENTES MARGES D'UNE TÂCHE DANS UN RÉSEAU PERT</a:t>
            </a:r>
            <a:br>
              <a:rPr lang="fr-MA" sz="2800" dirty="0">
                <a:effectLst/>
                <a:ea typeface="Calibri" panose="020F0502020204030204" pitchFamily="34" charset="0"/>
                <a:cs typeface="Arial" panose="020B0604020202020204" pitchFamily="34" charset="0"/>
              </a:rPr>
            </a:br>
            <a:endParaRPr dirty="0"/>
          </a:p>
        </p:txBody>
      </p:sp>
      <p:sp>
        <p:nvSpPr>
          <p:cNvPr id="123" name="Google Shape;123;p21"/>
          <p:cNvSpPr txBox="1">
            <a:spLocks noGrp="1"/>
          </p:cNvSpPr>
          <p:nvPr>
            <p:ph type="body" idx="1"/>
          </p:nvPr>
        </p:nvSpPr>
        <p:spPr>
          <a:xfrm>
            <a:off x="3545482" y="104550"/>
            <a:ext cx="5483802" cy="4850908"/>
          </a:xfrm>
          <a:prstGeom prst="rect">
            <a:avLst/>
          </a:prstGeom>
        </p:spPr>
        <p:txBody>
          <a:bodyPr spcFirstLastPara="1" wrap="square" lIns="0" tIns="0" rIns="0" bIns="0" anchor="ctr" anchorCtr="0">
            <a:noAutofit/>
          </a:bodyPr>
          <a:lstStyle/>
          <a:p>
            <a:pPr marL="0" indent="0" algn="ctr">
              <a:buNone/>
            </a:pPr>
            <a:r>
              <a:rPr lang="fr-FR" sz="2000" b="1" i="1" dirty="0">
                <a:latin typeface="Montserrat Light" panose="00000400000000000000" pitchFamily="2" charset="0"/>
              </a:rPr>
              <a:t>Marge totale tâche « </a:t>
            </a:r>
            <a:r>
              <a:rPr lang="fr-FR" sz="2000" b="1" i="1" dirty="0" err="1">
                <a:latin typeface="Montserrat Light" panose="00000400000000000000" pitchFamily="2" charset="0"/>
              </a:rPr>
              <a:t>ij</a:t>
            </a:r>
            <a:r>
              <a:rPr lang="fr-FR" sz="2000" b="1" i="1" dirty="0">
                <a:latin typeface="Montserrat Light" panose="00000400000000000000" pitchFamily="2" charset="0"/>
              </a:rPr>
              <a:t> » = Date au plus tard « étape j » - Date au plus tôt « étape i » - Durée tâche « </a:t>
            </a:r>
            <a:r>
              <a:rPr lang="fr-FR" sz="2000" b="1" i="1" dirty="0" err="1">
                <a:latin typeface="Montserrat Light" panose="00000400000000000000" pitchFamily="2" charset="0"/>
              </a:rPr>
              <a:t>ij</a:t>
            </a:r>
            <a:r>
              <a:rPr lang="fr-FR" sz="2000" b="1" i="1" dirty="0">
                <a:latin typeface="Montserrat Light" panose="00000400000000000000" pitchFamily="2" charset="0"/>
              </a:rPr>
              <a:t> ».</a:t>
            </a:r>
          </a:p>
          <a:p>
            <a:pPr marL="0" indent="0" algn="ctr">
              <a:buNone/>
            </a:pPr>
            <a:r>
              <a:rPr lang="fr-FR" sz="2000" b="1" i="1" dirty="0">
                <a:latin typeface="Montserrat Light" panose="00000400000000000000" pitchFamily="2" charset="0"/>
              </a:rPr>
              <a:t>Marge libre tâche « </a:t>
            </a:r>
            <a:r>
              <a:rPr lang="fr-FR" sz="2000" b="1" i="1" dirty="0" err="1">
                <a:latin typeface="Montserrat Light" panose="00000400000000000000" pitchFamily="2" charset="0"/>
              </a:rPr>
              <a:t>ij</a:t>
            </a:r>
            <a:r>
              <a:rPr lang="fr-FR" sz="2000" b="1" i="1" dirty="0">
                <a:latin typeface="Montserrat Light" panose="00000400000000000000" pitchFamily="2" charset="0"/>
              </a:rPr>
              <a:t> » = Date au plus tôt « étape j » - Date au plus tôt « étape i » - Durée tâche « </a:t>
            </a:r>
            <a:r>
              <a:rPr lang="fr-FR" sz="2000" b="1" i="1" dirty="0" err="1">
                <a:latin typeface="Montserrat Light" panose="00000400000000000000" pitchFamily="2" charset="0"/>
              </a:rPr>
              <a:t>ij</a:t>
            </a:r>
            <a:r>
              <a:rPr lang="fr-FR" sz="2000" b="1" i="1" dirty="0">
                <a:latin typeface="Montserrat Light" panose="00000400000000000000" pitchFamily="2" charset="0"/>
              </a:rPr>
              <a:t> »</a:t>
            </a:r>
          </a:p>
          <a:p>
            <a:pPr marL="0" indent="0" algn="ctr">
              <a:buNone/>
            </a:pPr>
            <a:r>
              <a:rPr lang="fr-FR" sz="2000" b="1" i="1" dirty="0">
                <a:latin typeface="Montserrat Light" panose="00000400000000000000" pitchFamily="2" charset="0"/>
              </a:rPr>
              <a:t>Marge certaine tâche « </a:t>
            </a:r>
            <a:r>
              <a:rPr lang="fr-FR" sz="2000" b="1" i="1" dirty="0" err="1">
                <a:latin typeface="Montserrat Light" panose="00000400000000000000" pitchFamily="2" charset="0"/>
              </a:rPr>
              <a:t>ij</a:t>
            </a:r>
            <a:r>
              <a:rPr lang="fr-FR" sz="2000" b="1" i="1" dirty="0">
                <a:latin typeface="Montserrat Light" panose="00000400000000000000" pitchFamily="2" charset="0"/>
              </a:rPr>
              <a:t> » = Max [0, (Date au plus tôt « étape j » - Date au plus tard « étape i » - Durée tâche « </a:t>
            </a:r>
            <a:r>
              <a:rPr lang="fr-FR" sz="2000" b="1" i="1" dirty="0" err="1">
                <a:latin typeface="Montserrat Light" panose="00000400000000000000" pitchFamily="2" charset="0"/>
              </a:rPr>
              <a:t>ij</a:t>
            </a:r>
            <a:r>
              <a:rPr lang="fr-FR" sz="2000" b="1" i="1" dirty="0">
                <a:latin typeface="Montserrat Light" panose="00000400000000000000" pitchFamily="2" charset="0"/>
              </a:rPr>
              <a:t> »)]. </a:t>
            </a:r>
            <a:endParaRPr lang="fr-MA" sz="2000" b="1" i="1" dirty="0">
              <a:latin typeface="Montserrat Light" panose="00000400000000000000" pitchFamily="2" charset="0"/>
              <a:cs typeface="DecoType Naskh Special" panose="02010000000000000000" pitchFamily="2" charset="-78"/>
            </a:endParaRPr>
          </a:p>
        </p:txBody>
      </p:sp>
      <p:sp>
        <p:nvSpPr>
          <p:cNvPr id="126" name="Google Shape;126;p2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47</a:t>
            </a:fld>
            <a:endParaRPr/>
          </a:p>
        </p:txBody>
      </p:sp>
    </p:spTree>
    <p:extLst>
      <p:ext uri="{BB962C8B-B14F-4D97-AF65-F5344CB8AC3E}">
        <p14:creationId xmlns:p14="http://schemas.microsoft.com/office/powerpoint/2010/main" val="10958600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0">
              <a:srgbClr val="46E180"/>
            </a:gs>
            <a:gs pos="100000">
              <a:srgbClr val="B8DF32"/>
            </a:gs>
          </a:gsLst>
          <a:lin ang="5400700" scaled="0"/>
        </a:gradFill>
        <a:effectLst/>
      </p:bgPr>
    </p:bg>
    <p:spTree>
      <p:nvGrpSpPr>
        <p:cNvPr id="1" name="Shape 189"/>
        <p:cNvGrpSpPr/>
        <p:nvPr/>
      </p:nvGrpSpPr>
      <p:grpSpPr>
        <a:xfrm>
          <a:off x="0" y="0"/>
          <a:ext cx="0" cy="0"/>
          <a:chOff x="0" y="0"/>
          <a:chExt cx="0" cy="0"/>
        </a:xfrm>
      </p:grpSpPr>
      <p:sp>
        <p:nvSpPr>
          <p:cNvPr id="190" name="Google Shape;190;p27"/>
          <p:cNvSpPr txBox="1">
            <a:spLocks noGrp="1"/>
          </p:cNvSpPr>
          <p:nvPr>
            <p:ph type="ctrTitle" idx="4294967295"/>
          </p:nvPr>
        </p:nvSpPr>
        <p:spPr>
          <a:xfrm>
            <a:off x="685800" y="1991850"/>
            <a:ext cx="77724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FR" sz="4000" dirty="0"/>
              <a:t>La méthode MPM(Méthode de Potentiels Métra)</a:t>
            </a:r>
            <a:endParaRPr lang="en" sz="4000" dirty="0"/>
          </a:p>
        </p:txBody>
      </p:sp>
      <p:sp>
        <p:nvSpPr>
          <p:cNvPr id="192" name="Google Shape;192;p2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48</a:t>
            </a:fld>
            <a:endParaRPr/>
          </a:p>
        </p:txBody>
      </p:sp>
    </p:spTree>
    <p:extLst>
      <p:ext uri="{BB962C8B-B14F-4D97-AF65-F5344CB8AC3E}">
        <p14:creationId xmlns:p14="http://schemas.microsoft.com/office/powerpoint/2010/main" val="15409971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471947" y="907950"/>
            <a:ext cx="2492478"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FR" sz="2400" dirty="0"/>
              <a:t>La méthode MPM(Méthode de Potentiels Métra)</a:t>
            </a:r>
            <a:endParaRPr sz="2400" dirty="0"/>
          </a:p>
        </p:txBody>
      </p:sp>
      <p:sp>
        <p:nvSpPr>
          <p:cNvPr id="97" name="Google Shape;97;p18"/>
          <p:cNvSpPr txBox="1">
            <a:spLocks noGrp="1"/>
          </p:cNvSpPr>
          <p:nvPr>
            <p:ph type="body" idx="1"/>
          </p:nvPr>
        </p:nvSpPr>
        <p:spPr>
          <a:xfrm>
            <a:off x="3713735" y="106566"/>
            <a:ext cx="5184959" cy="4128984"/>
          </a:xfrm>
          <a:prstGeom prst="rect">
            <a:avLst/>
          </a:prstGeom>
        </p:spPr>
        <p:txBody>
          <a:bodyPr spcFirstLastPara="1" wrap="square" lIns="0" tIns="0" rIns="0" bIns="0" anchor="ctr" anchorCtr="0">
            <a:noAutofit/>
          </a:bodyPr>
          <a:lstStyle/>
          <a:p>
            <a:pPr marL="88900" indent="0">
              <a:buNone/>
            </a:pPr>
            <a:r>
              <a:rPr lang="fr-FR" sz="1400" dirty="0"/>
              <a:t>Cette méthode a été développée par une équipe de chercheurs français. A l'identique de réseau PERT, cette outil permet de réduire la durée totale d'un projet. On étudie les délais sans prendre en compte les charges et les moyens disponibles. La méthode est une représentation graphique qui permet de bâtir un réseau. Ce réseau est constitue par des taches (ou étapes) : </a:t>
            </a:r>
          </a:p>
          <a:p>
            <a:pPr marL="342900" indent="-342900">
              <a:buFont typeface="Arial" panose="020B0604020202020204" pitchFamily="34" charset="0"/>
              <a:buChar char="•"/>
            </a:pPr>
            <a:r>
              <a:rPr lang="fr-FR" sz="1400" b="1" dirty="0"/>
              <a:t>Tâche</a:t>
            </a:r>
            <a:r>
              <a:rPr lang="fr-FR" sz="1400" dirty="0"/>
              <a:t> : Déroulement dans le temps d'une opération. La tache est pénalisante car elle demande toujours une certaine durée, des moyens (ou ressources) et coute de l'argent. Contrairement au réseau PERT, ici elle est symbolisée par un rectangle dans lequel seront indiques l'action a effectuer et le temps estime de réalisation de cette tache, la date de début et de fin.</a:t>
            </a:r>
          </a:p>
        </p:txBody>
      </p:sp>
      <p:sp>
        <p:nvSpPr>
          <p:cNvPr id="98" name="Google Shape;98;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49</a:t>
            </a:fld>
            <a:endParaRPr dirty="0"/>
          </a:p>
        </p:txBody>
      </p:sp>
      <p:pic>
        <p:nvPicPr>
          <p:cNvPr id="5" name="Image 4">
            <a:extLst>
              <a:ext uri="{FF2B5EF4-FFF2-40B4-BE49-F238E27FC236}">
                <a16:creationId xmlns:a16="http://schemas.microsoft.com/office/drawing/2014/main" id="{BB889EC2-94A9-4FDD-B3E1-849FC28678B8}"/>
              </a:ext>
            </a:extLst>
          </p:cNvPr>
          <p:cNvPicPr>
            <a:picLocks noChangeAspect="1"/>
          </p:cNvPicPr>
          <p:nvPr/>
        </p:nvPicPr>
        <p:blipFill rotWithShape="1">
          <a:blip r:embed="rId3"/>
          <a:srcRect l="11250" t="38994" r="66250" b="47666"/>
          <a:stretch/>
        </p:blipFill>
        <p:spPr>
          <a:xfrm>
            <a:off x="5155057" y="4044199"/>
            <a:ext cx="2575014" cy="858338"/>
          </a:xfrm>
          <a:prstGeom prst="rect">
            <a:avLst/>
          </a:prstGeom>
        </p:spPr>
      </p:pic>
    </p:spTree>
    <p:extLst>
      <p:ext uri="{BB962C8B-B14F-4D97-AF65-F5344CB8AC3E}">
        <p14:creationId xmlns:p14="http://schemas.microsoft.com/office/powerpoint/2010/main" val="913733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22E5DE-58A3-7086-8AE9-93F5571A6AE6}"/>
              </a:ext>
            </a:extLst>
          </p:cNvPr>
          <p:cNvSpPr>
            <a:spLocks noGrp="1"/>
          </p:cNvSpPr>
          <p:nvPr>
            <p:ph type="title"/>
          </p:nvPr>
        </p:nvSpPr>
        <p:spPr>
          <a:xfrm>
            <a:off x="527125" y="911700"/>
            <a:ext cx="2345167" cy="3327600"/>
          </a:xfrm>
        </p:spPr>
        <p:txBody>
          <a:bodyPr/>
          <a:lstStyle/>
          <a:p>
            <a:r>
              <a:rPr lang="en-US" dirty="0"/>
              <a:t>Introduction</a:t>
            </a:r>
          </a:p>
        </p:txBody>
      </p:sp>
      <p:sp>
        <p:nvSpPr>
          <p:cNvPr id="3" name="Espace réservé du texte 2">
            <a:extLst>
              <a:ext uri="{FF2B5EF4-FFF2-40B4-BE49-F238E27FC236}">
                <a16:creationId xmlns:a16="http://schemas.microsoft.com/office/drawing/2014/main" id="{22764030-08F0-AD89-1B6D-77A9D04B3701}"/>
              </a:ext>
            </a:extLst>
          </p:cNvPr>
          <p:cNvSpPr>
            <a:spLocks noGrp="1"/>
          </p:cNvSpPr>
          <p:nvPr>
            <p:ph type="body" idx="1"/>
          </p:nvPr>
        </p:nvSpPr>
        <p:spPr>
          <a:xfrm>
            <a:off x="3844324" y="805324"/>
            <a:ext cx="5068027" cy="3730099"/>
          </a:xfrm>
        </p:spPr>
        <p:txBody>
          <a:bodyPr/>
          <a:lstStyle/>
          <a:p>
            <a:pPr marL="114300" indent="0">
              <a:buNone/>
            </a:pPr>
            <a:r>
              <a:rPr lang="fr-FR" dirty="0">
                <a:solidFill>
                  <a:schemeClr val="tx2">
                    <a:lumMod val="10000"/>
                  </a:schemeClr>
                </a:solidFill>
              </a:rPr>
              <a:t>Les outils de gestion de projets sont les éléments actifs qui permettent d’organiser, de piloter, de développer et de régir une activité déterminée d’un projet. Dans le cadre de ce cours, il ne sera question que de deux (2) grandes catégories d’outils de gestion de projets informatiques : </a:t>
            </a:r>
          </a:p>
          <a:p>
            <a:r>
              <a:rPr lang="fr-FR" dirty="0">
                <a:solidFill>
                  <a:schemeClr val="tx2">
                    <a:lumMod val="10000"/>
                  </a:schemeClr>
                </a:solidFill>
              </a:rPr>
              <a:t>Les méthodes de développement ; </a:t>
            </a:r>
          </a:p>
          <a:p>
            <a:r>
              <a:rPr lang="fr-FR" dirty="0">
                <a:solidFill>
                  <a:schemeClr val="tx2">
                    <a:lumMod val="10000"/>
                  </a:schemeClr>
                </a:solidFill>
              </a:rPr>
              <a:t>Les techniques de gestion</a:t>
            </a:r>
            <a:endParaRPr lang="en-US" dirty="0">
              <a:solidFill>
                <a:schemeClr val="tx2">
                  <a:lumMod val="10000"/>
                </a:schemeClr>
              </a:solidFill>
            </a:endParaRPr>
          </a:p>
        </p:txBody>
      </p:sp>
      <p:sp>
        <p:nvSpPr>
          <p:cNvPr id="5" name="Espace réservé du numéro de diapositive 4">
            <a:extLst>
              <a:ext uri="{FF2B5EF4-FFF2-40B4-BE49-F238E27FC236}">
                <a16:creationId xmlns:a16="http://schemas.microsoft.com/office/drawing/2014/main" id="{FB594784-1787-92E7-3878-7C79CF980B5B}"/>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5</a:t>
            </a:fld>
            <a:endParaRPr lang="en-US"/>
          </a:p>
        </p:txBody>
      </p:sp>
    </p:spTree>
    <p:extLst>
      <p:ext uri="{BB962C8B-B14F-4D97-AF65-F5344CB8AC3E}">
        <p14:creationId xmlns:p14="http://schemas.microsoft.com/office/powerpoint/2010/main" val="1747068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471947" y="907950"/>
            <a:ext cx="2492478"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FR" sz="2400" dirty="0"/>
              <a:t>La méthode MPM(Méthode de Potentiels Métra)</a:t>
            </a:r>
            <a:endParaRPr sz="2400" dirty="0"/>
          </a:p>
        </p:txBody>
      </p:sp>
      <p:sp>
        <p:nvSpPr>
          <p:cNvPr id="97" name="Google Shape;97;p18"/>
          <p:cNvSpPr txBox="1">
            <a:spLocks noGrp="1"/>
          </p:cNvSpPr>
          <p:nvPr>
            <p:ph type="body" idx="1"/>
          </p:nvPr>
        </p:nvSpPr>
        <p:spPr>
          <a:xfrm>
            <a:off x="3713735" y="106566"/>
            <a:ext cx="5184959" cy="4128984"/>
          </a:xfrm>
          <a:prstGeom prst="rect">
            <a:avLst/>
          </a:prstGeom>
        </p:spPr>
        <p:txBody>
          <a:bodyPr spcFirstLastPara="1" wrap="square" lIns="0" tIns="0" rIns="0" bIns="0" anchor="ctr" anchorCtr="0">
            <a:noAutofit/>
          </a:bodyPr>
          <a:lstStyle/>
          <a:p>
            <a:pPr>
              <a:buFont typeface="Arial" panose="020B0604020202020204" pitchFamily="34" charset="0"/>
              <a:buChar char="•"/>
            </a:pPr>
            <a:r>
              <a:rPr lang="fr-FR" sz="1400" b="1" dirty="0"/>
              <a:t>Liaison orientées </a:t>
            </a:r>
            <a:r>
              <a:rPr lang="fr-FR" sz="1400" dirty="0"/>
              <a:t>: Elles représentent les contraintes d'antériorités des tâches</a:t>
            </a:r>
          </a:p>
          <a:p>
            <a:pPr marL="88900" indent="0">
              <a:buNone/>
            </a:pPr>
            <a:endParaRPr lang="fr-FR" sz="1400" dirty="0"/>
          </a:p>
          <a:p>
            <a:pPr marL="88900" indent="0">
              <a:buNone/>
            </a:pPr>
            <a:r>
              <a:rPr lang="fr-MA" sz="1400" dirty="0"/>
              <a:t>Exemple</a:t>
            </a:r>
            <a:r>
              <a:rPr lang="fr-MA" sz="1100" dirty="0"/>
              <a:t>: </a:t>
            </a:r>
          </a:p>
          <a:p>
            <a:pPr marL="88900" indent="0">
              <a:buNone/>
            </a:pPr>
            <a:endParaRPr lang="fr-MA" sz="1100" dirty="0"/>
          </a:p>
          <a:p>
            <a:pPr marL="88900" indent="0">
              <a:buNone/>
            </a:pPr>
            <a:endParaRPr lang="fr-FR" sz="1400" dirty="0"/>
          </a:p>
        </p:txBody>
      </p:sp>
      <p:sp>
        <p:nvSpPr>
          <p:cNvPr id="98" name="Google Shape;98;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50</a:t>
            </a:fld>
            <a:endParaRPr dirty="0"/>
          </a:p>
        </p:txBody>
      </p:sp>
      <p:cxnSp>
        <p:nvCxnSpPr>
          <p:cNvPr id="6" name="Connecteur droit avec flèche 5">
            <a:extLst>
              <a:ext uri="{FF2B5EF4-FFF2-40B4-BE49-F238E27FC236}">
                <a16:creationId xmlns:a16="http://schemas.microsoft.com/office/drawing/2014/main" id="{8E8F339E-D9D4-4156-9205-3202678AF01C}"/>
              </a:ext>
            </a:extLst>
          </p:cNvPr>
          <p:cNvCxnSpPr>
            <a:cxnSpLocks/>
          </p:cNvCxnSpPr>
          <p:nvPr/>
        </p:nvCxnSpPr>
        <p:spPr>
          <a:xfrm>
            <a:off x="4820936" y="2104660"/>
            <a:ext cx="255724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8" name="Image 7">
            <a:extLst>
              <a:ext uri="{FF2B5EF4-FFF2-40B4-BE49-F238E27FC236}">
                <a16:creationId xmlns:a16="http://schemas.microsoft.com/office/drawing/2014/main" id="{0728E312-51AF-4FAD-AFBA-BCD78DEA3C01}"/>
              </a:ext>
            </a:extLst>
          </p:cNvPr>
          <p:cNvPicPr>
            <a:picLocks noChangeAspect="1"/>
          </p:cNvPicPr>
          <p:nvPr/>
        </p:nvPicPr>
        <p:blipFill rotWithShape="1">
          <a:blip r:embed="rId3"/>
          <a:srcRect l="2062" t="24632" r="56875" b="47665"/>
          <a:stretch/>
        </p:blipFill>
        <p:spPr>
          <a:xfrm>
            <a:off x="4147086" y="2618962"/>
            <a:ext cx="4524967" cy="1716366"/>
          </a:xfrm>
          <a:prstGeom prst="rect">
            <a:avLst/>
          </a:prstGeom>
        </p:spPr>
      </p:pic>
    </p:spTree>
    <p:extLst>
      <p:ext uri="{BB962C8B-B14F-4D97-AF65-F5344CB8AC3E}">
        <p14:creationId xmlns:p14="http://schemas.microsoft.com/office/powerpoint/2010/main" val="10198096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471947" y="907950"/>
            <a:ext cx="2492478"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FR" sz="2400" dirty="0"/>
              <a:t>La méthode MPM(Méthode de Potentiels Métra)</a:t>
            </a:r>
            <a:endParaRPr sz="2400" dirty="0"/>
          </a:p>
        </p:txBody>
      </p:sp>
      <p:sp>
        <p:nvSpPr>
          <p:cNvPr id="97" name="Google Shape;97;p18"/>
          <p:cNvSpPr txBox="1">
            <a:spLocks noGrp="1"/>
          </p:cNvSpPr>
          <p:nvPr>
            <p:ph type="body" idx="1"/>
          </p:nvPr>
        </p:nvSpPr>
        <p:spPr>
          <a:xfrm>
            <a:off x="3728483" y="620867"/>
            <a:ext cx="5184959" cy="4128984"/>
          </a:xfrm>
          <a:prstGeom prst="rect">
            <a:avLst/>
          </a:prstGeom>
        </p:spPr>
        <p:txBody>
          <a:bodyPr spcFirstLastPara="1" wrap="square" lIns="0" tIns="0" rIns="0" bIns="0" anchor="ctr" anchorCtr="0">
            <a:noAutofit/>
          </a:bodyPr>
          <a:lstStyle/>
          <a:p>
            <a:pPr marL="88900" indent="0">
              <a:buNone/>
            </a:pPr>
            <a:r>
              <a:rPr lang="fr-MA" sz="1600" b="1" dirty="0"/>
              <a:t>Principe :</a:t>
            </a:r>
          </a:p>
          <a:p>
            <a:pPr marL="285750" indent="-285750">
              <a:buFont typeface="Arial" panose="020B0604020202020204" pitchFamily="34" charset="0"/>
              <a:buChar char="•"/>
            </a:pPr>
            <a:r>
              <a:rPr lang="fr-FR" sz="1400" dirty="0"/>
              <a:t>Les tâches sont représentées par des sommets et les contraintes de succession par des arcs.</a:t>
            </a:r>
          </a:p>
          <a:p>
            <a:pPr marL="285750" indent="-285750">
              <a:buFont typeface="Arial" panose="020B0604020202020204" pitchFamily="34" charset="0"/>
              <a:buChar char="•"/>
            </a:pPr>
            <a:r>
              <a:rPr lang="fr-FR" sz="1400" dirty="0"/>
              <a:t>Chaque tâche est renseignée par la date à laquelle elle peut commencer (date au plus tôt) et celle à laquelle, elle doit se terminer (date au plus tard). </a:t>
            </a:r>
          </a:p>
          <a:p>
            <a:pPr marL="285750" indent="-285750">
              <a:buFont typeface="Arial" panose="020B0604020202020204" pitchFamily="34" charset="0"/>
              <a:buChar char="•"/>
            </a:pPr>
            <a:r>
              <a:rPr lang="fr-FR" sz="1400" dirty="0"/>
              <a:t>chaque arc est associé une valeur numérique, qui représente soit une durée d’opération, soit un délai.</a:t>
            </a:r>
          </a:p>
          <a:p>
            <a:pPr marL="285750" indent="-285750">
              <a:buFont typeface="Arial" panose="020B0604020202020204" pitchFamily="34" charset="0"/>
              <a:buChar char="•"/>
            </a:pPr>
            <a:r>
              <a:rPr lang="fr-FR" sz="1400" dirty="0"/>
              <a:t>Le calcul des dates au plus tôt ou au plus tard et les marges se fait de la même manière que la méthode de PERT.</a:t>
            </a:r>
          </a:p>
          <a:p>
            <a:pPr marL="88900" indent="0">
              <a:buNone/>
            </a:pPr>
            <a:endParaRPr lang="fr-MA" sz="1100" dirty="0"/>
          </a:p>
          <a:p>
            <a:pPr marL="88900" indent="0">
              <a:buNone/>
            </a:pPr>
            <a:endParaRPr lang="fr-FR" sz="1400" dirty="0"/>
          </a:p>
        </p:txBody>
      </p:sp>
      <p:sp>
        <p:nvSpPr>
          <p:cNvPr id="98" name="Google Shape;98;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51</a:t>
            </a:fld>
            <a:endParaRPr dirty="0"/>
          </a:p>
        </p:txBody>
      </p:sp>
    </p:spTree>
    <p:extLst>
      <p:ext uri="{BB962C8B-B14F-4D97-AF65-F5344CB8AC3E}">
        <p14:creationId xmlns:p14="http://schemas.microsoft.com/office/powerpoint/2010/main" val="71724217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95"/>
        <p:cNvGrpSpPr/>
        <p:nvPr/>
      </p:nvGrpSpPr>
      <p:grpSpPr>
        <a:xfrm>
          <a:off x="0" y="0"/>
          <a:ext cx="0" cy="0"/>
          <a:chOff x="0" y="0"/>
          <a:chExt cx="0" cy="0"/>
        </a:xfrm>
      </p:grpSpPr>
      <p:sp>
        <p:nvSpPr>
          <p:cNvPr id="96" name="Google Shape;96;p18"/>
          <p:cNvSpPr txBox="1">
            <a:spLocks noGrp="1"/>
          </p:cNvSpPr>
          <p:nvPr>
            <p:ph type="title"/>
          </p:nvPr>
        </p:nvSpPr>
        <p:spPr>
          <a:xfrm>
            <a:off x="471947" y="907950"/>
            <a:ext cx="2492478"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FR" sz="2400" dirty="0"/>
              <a:t>La méthode MPM(Méthode de Potentiels Métra)</a:t>
            </a:r>
            <a:endParaRPr sz="2400" dirty="0"/>
          </a:p>
        </p:txBody>
      </p:sp>
      <p:sp>
        <p:nvSpPr>
          <p:cNvPr id="97" name="Google Shape;97;p18"/>
          <p:cNvSpPr txBox="1">
            <a:spLocks noGrp="1"/>
          </p:cNvSpPr>
          <p:nvPr>
            <p:ph type="body" idx="1"/>
          </p:nvPr>
        </p:nvSpPr>
        <p:spPr>
          <a:xfrm>
            <a:off x="3728483" y="620867"/>
            <a:ext cx="5184959" cy="4128984"/>
          </a:xfrm>
          <a:prstGeom prst="rect">
            <a:avLst/>
          </a:prstGeom>
        </p:spPr>
        <p:txBody>
          <a:bodyPr spcFirstLastPara="1" wrap="square" lIns="0" tIns="0" rIns="0" bIns="0" anchor="ctr" anchorCtr="0">
            <a:noAutofit/>
          </a:bodyPr>
          <a:lstStyle/>
          <a:p>
            <a:pPr marL="88900" indent="0">
              <a:buNone/>
            </a:pPr>
            <a:endParaRPr lang="fr-MA" sz="1100" dirty="0"/>
          </a:p>
          <a:p>
            <a:pPr marL="88900" indent="0">
              <a:buNone/>
            </a:pPr>
            <a:endParaRPr lang="fr-FR" sz="1400" dirty="0"/>
          </a:p>
        </p:txBody>
      </p:sp>
      <p:sp>
        <p:nvSpPr>
          <p:cNvPr id="98" name="Google Shape;98;p1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52</a:t>
            </a:fld>
            <a:endParaRPr dirty="0"/>
          </a:p>
        </p:txBody>
      </p:sp>
      <p:pic>
        <p:nvPicPr>
          <p:cNvPr id="5" name="Image 4">
            <a:extLst>
              <a:ext uri="{FF2B5EF4-FFF2-40B4-BE49-F238E27FC236}">
                <a16:creationId xmlns:a16="http://schemas.microsoft.com/office/drawing/2014/main" id="{1CA6DDB2-E8CC-4A4A-AA0B-9F2D3F9EA69C}"/>
              </a:ext>
            </a:extLst>
          </p:cNvPr>
          <p:cNvPicPr>
            <a:picLocks noChangeAspect="1"/>
          </p:cNvPicPr>
          <p:nvPr/>
        </p:nvPicPr>
        <p:blipFill rotWithShape="1">
          <a:blip r:embed="rId3"/>
          <a:srcRect l="4202" t="21606" r="54115" b="20277"/>
          <a:stretch/>
        </p:blipFill>
        <p:spPr>
          <a:xfrm>
            <a:off x="3980926" y="674075"/>
            <a:ext cx="4691127" cy="3677366"/>
          </a:xfrm>
          <a:prstGeom prst="rect">
            <a:avLst/>
          </a:prstGeom>
        </p:spPr>
      </p:pic>
    </p:spTree>
    <p:extLst>
      <p:ext uri="{BB962C8B-B14F-4D97-AF65-F5344CB8AC3E}">
        <p14:creationId xmlns:p14="http://schemas.microsoft.com/office/powerpoint/2010/main" val="165037808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0">
              <a:srgbClr val="E61E7F"/>
            </a:gs>
            <a:gs pos="100000">
              <a:srgbClr val="FF9900"/>
            </a:gs>
          </a:gsLst>
          <a:lin ang="5400700" scaled="0"/>
        </a:gradFill>
        <a:effectLst/>
      </p:bgPr>
    </p:bg>
    <p:spTree>
      <p:nvGrpSpPr>
        <p:cNvPr id="1" name="Shape 102"/>
        <p:cNvGrpSpPr/>
        <p:nvPr/>
      </p:nvGrpSpPr>
      <p:grpSpPr>
        <a:xfrm>
          <a:off x="0" y="0"/>
          <a:ext cx="0" cy="0"/>
          <a:chOff x="0" y="0"/>
          <a:chExt cx="0" cy="0"/>
        </a:xfrm>
      </p:grpSpPr>
      <p:sp>
        <p:nvSpPr>
          <p:cNvPr id="103" name="Google Shape;103;p19"/>
          <p:cNvSpPr txBox="1">
            <a:spLocks noGrp="1"/>
          </p:cNvSpPr>
          <p:nvPr>
            <p:ph type="ctrTitle" idx="4294967295"/>
          </p:nvPr>
        </p:nvSpPr>
        <p:spPr>
          <a:xfrm>
            <a:off x="1399021" y="1659531"/>
            <a:ext cx="6345957" cy="1824437"/>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FR" sz="4000" dirty="0"/>
              <a:t>LES TECHNIQUES D’ESTIMATION DE PROJETS INFORMATIQUES</a:t>
            </a:r>
            <a:endParaRPr sz="4000" dirty="0"/>
          </a:p>
        </p:txBody>
      </p:sp>
      <p:sp>
        <p:nvSpPr>
          <p:cNvPr id="109" name="Google Shape;109;p1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53</a:t>
            </a:fld>
            <a:endParaRPr/>
          </a:p>
        </p:txBody>
      </p:sp>
    </p:spTree>
    <p:extLst>
      <p:ext uri="{BB962C8B-B14F-4D97-AF65-F5344CB8AC3E}">
        <p14:creationId xmlns:p14="http://schemas.microsoft.com/office/powerpoint/2010/main" val="22665450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7"/>
          <p:cNvSpPr txBox="1">
            <a:spLocks noGrp="1"/>
          </p:cNvSpPr>
          <p:nvPr>
            <p:ph type="title"/>
          </p:nvPr>
        </p:nvSpPr>
        <p:spPr>
          <a:xfrm>
            <a:off x="554143" y="830218"/>
            <a:ext cx="2542141"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FR" sz="2200" dirty="0"/>
              <a:t>LES TECHNIQUES D’ESTIMATION DE PROJETS INFORMATIQUES</a:t>
            </a:r>
            <a:endParaRPr sz="2200" dirty="0"/>
          </a:p>
        </p:txBody>
      </p:sp>
      <p:sp>
        <p:nvSpPr>
          <p:cNvPr id="585" name="Google Shape;585;p4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54</a:t>
            </a:fld>
            <a:endParaRPr/>
          </a:p>
        </p:txBody>
      </p:sp>
      <p:sp>
        <p:nvSpPr>
          <p:cNvPr id="2" name="ZoneTexte 1">
            <a:extLst>
              <a:ext uri="{FF2B5EF4-FFF2-40B4-BE49-F238E27FC236}">
                <a16:creationId xmlns:a16="http://schemas.microsoft.com/office/drawing/2014/main" id="{C947D43D-85A5-9700-0280-83666D46AB25}"/>
              </a:ext>
            </a:extLst>
          </p:cNvPr>
          <p:cNvSpPr txBox="1"/>
          <p:nvPr/>
        </p:nvSpPr>
        <p:spPr>
          <a:xfrm>
            <a:off x="3675707" y="1004935"/>
            <a:ext cx="4769293" cy="3539430"/>
          </a:xfrm>
          <a:prstGeom prst="rect">
            <a:avLst/>
          </a:prstGeom>
          <a:noFill/>
        </p:spPr>
        <p:txBody>
          <a:bodyPr wrap="square" rtlCol="0">
            <a:spAutoFit/>
          </a:bodyPr>
          <a:lstStyle/>
          <a:p>
            <a:pPr algn="l"/>
            <a:r>
              <a:rPr lang="fr-FR" sz="1500" dirty="0"/>
              <a:t>L’estimation des projets informatiques est l’une des plus importantes activités du développement de logiciels. La planification rigoureuse et le pilotage du projet ne sont pas envisageables en absence d’une estimation sérieuse et fiable. </a:t>
            </a:r>
          </a:p>
          <a:p>
            <a:pPr algn="l"/>
            <a:r>
              <a:rPr lang="fr-FR" sz="1500" dirty="0"/>
              <a:t>En effet, La sous-estimation d’un projet entraîne : </a:t>
            </a:r>
          </a:p>
          <a:p>
            <a:pPr marL="342900" indent="-342900" algn="l">
              <a:buFont typeface="Arial" panose="020B0604020202020204" pitchFamily="34" charset="0"/>
              <a:buChar char="•"/>
            </a:pPr>
            <a:r>
              <a:rPr lang="fr-FR" sz="1500" dirty="0"/>
              <a:t>Un sous-effectif, provoquant la surchauffe de l’équipe ; </a:t>
            </a:r>
          </a:p>
          <a:p>
            <a:pPr marL="342900" indent="-342900" algn="l">
              <a:buFont typeface="Arial" panose="020B0604020202020204" pitchFamily="34" charset="0"/>
              <a:buChar char="•"/>
            </a:pPr>
            <a:r>
              <a:rPr lang="fr-FR" sz="1500" dirty="0"/>
              <a:t>Une sous-appréciation de la charge d’assurance qualité, avec le risque de livrables de médiocre qualité ; </a:t>
            </a:r>
          </a:p>
          <a:p>
            <a:pPr marL="342900" indent="-342900" algn="l">
              <a:buFont typeface="Arial" panose="020B0604020202020204" pitchFamily="34" charset="0"/>
              <a:buChar char="•"/>
            </a:pPr>
            <a:r>
              <a:rPr lang="fr-FR" sz="1500" dirty="0"/>
              <a:t>L’établissement d’un planning trop serré, qui dégradera votre crédibilité, lorsque ces délais présomptueux sont largement dépassés. </a:t>
            </a:r>
          </a:p>
          <a:p>
            <a:endParaRPr lang="fr-F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7"/>
          <p:cNvSpPr txBox="1">
            <a:spLocks noGrp="1"/>
          </p:cNvSpPr>
          <p:nvPr>
            <p:ph type="title"/>
          </p:nvPr>
        </p:nvSpPr>
        <p:spPr>
          <a:xfrm>
            <a:off x="554143" y="830218"/>
            <a:ext cx="2542141"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FR" sz="2200" dirty="0"/>
              <a:t>LES TECHNIQUES D’ESTIMATION DE PROJETS INFORMATIQUES</a:t>
            </a:r>
            <a:endParaRPr sz="2200" dirty="0"/>
          </a:p>
        </p:txBody>
      </p:sp>
      <p:sp>
        <p:nvSpPr>
          <p:cNvPr id="585" name="Google Shape;585;p4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55</a:t>
            </a:fld>
            <a:endParaRPr/>
          </a:p>
        </p:txBody>
      </p:sp>
      <p:sp>
        <p:nvSpPr>
          <p:cNvPr id="2" name="ZoneTexte 1">
            <a:extLst>
              <a:ext uri="{FF2B5EF4-FFF2-40B4-BE49-F238E27FC236}">
                <a16:creationId xmlns:a16="http://schemas.microsoft.com/office/drawing/2014/main" id="{C947D43D-85A5-9700-0280-83666D46AB25}"/>
              </a:ext>
            </a:extLst>
          </p:cNvPr>
          <p:cNvSpPr txBox="1"/>
          <p:nvPr/>
        </p:nvSpPr>
        <p:spPr>
          <a:xfrm>
            <a:off x="3711291" y="1139801"/>
            <a:ext cx="4769293" cy="2708434"/>
          </a:xfrm>
          <a:prstGeom prst="rect">
            <a:avLst/>
          </a:prstGeom>
          <a:noFill/>
        </p:spPr>
        <p:txBody>
          <a:bodyPr wrap="square" rtlCol="0">
            <a:spAutoFit/>
          </a:bodyPr>
          <a:lstStyle/>
          <a:p>
            <a:r>
              <a:rPr lang="fr-FR" sz="1700" dirty="0">
                <a:latin typeface="+mn-lt"/>
              </a:rPr>
              <a:t>Or si vous accordez à un projet plus de ressources que nécessaires sans contrôler l’utilisation de ces ressources (</a:t>
            </a:r>
            <a:r>
              <a:rPr lang="fr-FR" sz="1700" dirty="0">
                <a:solidFill>
                  <a:schemeClr val="accent6">
                    <a:lumMod val="50000"/>
                  </a:schemeClr>
                </a:solidFill>
                <a:latin typeface="+mn-lt"/>
              </a:rPr>
              <a:t>surestimation</a:t>
            </a:r>
            <a:r>
              <a:rPr lang="fr-FR" sz="1700" dirty="0">
                <a:latin typeface="+mn-lt"/>
              </a:rPr>
              <a:t>),</a:t>
            </a:r>
            <a:br>
              <a:rPr lang="fr-FR" sz="1700" dirty="0">
                <a:latin typeface="+mn-lt"/>
              </a:rPr>
            </a:br>
            <a:r>
              <a:rPr lang="fr-FR" sz="1700" dirty="0">
                <a:latin typeface="+mn-lt"/>
              </a:rPr>
              <a:t>le projet : </a:t>
            </a:r>
            <a:br>
              <a:rPr lang="fr-FR" sz="1700" dirty="0">
                <a:latin typeface="+mn-lt"/>
              </a:rPr>
            </a:br>
            <a:r>
              <a:rPr lang="fr-FR" sz="1700" dirty="0">
                <a:latin typeface="+mn-lt"/>
                <a:sym typeface="Wingdings" panose="05000000000000000000" pitchFamily="2" charset="2"/>
              </a:rPr>
              <a:t></a:t>
            </a:r>
            <a:r>
              <a:rPr lang="fr-FR" sz="1700" dirty="0">
                <a:latin typeface="+mn-lt"/>
              </a:rPr>
              <a:t> Coûtera beaucoup plus cher (en grevant le bilan du projet) ; </a:t>
            </a:r>
            <a:br>
              <a:rPr lang="fr-FR" sz="1700" dirty="0">
                <a:latin typeface="+mn-lt"/>
              </a:rPr>
            </a:br>
            <a:r>
              <a:rPr lang="fr-FR" sz="1700" dirty="0">
                <a:latin typeface="+mn-lt"/>
                <a:sym typeface="Wingdings" panose="05000000000000000000" pitchFamily="2" charset="2"/>
              </a:rPr>
              <a:t></a:t>
            </a:r>
            <a:r>
              <a:rPr lang="fr-FR" sz="1700" dirty="0">
                <a:latin typeface="+mn-lt"/>
              </a:rPr>
              <a:t>Durera plus longtemps que nécessaire (en manquant les opportunités ciblées) ; </a:t>
            </a:r>
            <a:br>
              <a:rPr lang="fr-FR" sz="1700" dirty="0">
                <a:latin typeface="+mn-lt"/>
              </a:rPr>
            </a:br>
            <a:r>
              <a:rPr lang="fr-FR" sz="1700" dirty="0">
                <a:latin typeface="+mn-lt"/>
                <a:sym typeface="Wingdings" panose="05000000000000000000" pitchFamily="2" charset="2"/>
              </a:rPr>
              <a:t></a:t>
            </a:r>
            <a:r>
              <a:rPr lang="fr-FR" sz="1700" dirty="0">
                <a:latin typeface="+mn-lt"/>
              </a:rPr>
              <a:t>Diffèrera la disponibilité de vos ressources pour le prochain projet.</a:t>
            </a:r>
            <a:endParaRPr lang="fr-FR" sz="1700" dirty="0"/>
          </a:p>
        </p:txBody>
      </p:sp>
    </p:spTree>
    <p:extLst>
      <p:ext uri="{BB962C8B-B14F-4D97-AF65-F5344CB8AC3E}">
        <p14:creationId xmlns:p14="http://schemas.microsoft.com/office/powerpoint/2010/main" val="32143202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40"/>
          <p:cNvSpPr txBox="1">
            <a:spLocks noGrp="1"/>
          </p:cNvSpPr>
          <p:nvPr>
            <p:ph type="title" idx="4294967295"/>
          </p:nvPr>
        </p:nvSpPr>
        <p:spPr>
          <a:xfrm>
            <a:off x="556234" y="743418"/>
            <a:ext cx="8198700" cy="405255"/>
          </a:xfrm>
          <a:prstGeom prst="rect">
            <a:avLst/>
          </a:prstGeom>
        </p:spPr>
        <p:txBody>
          <a:bodyPr spcFirstLastPara="1" wrap="square" lIns="0" tIns="0" rIns="0" bIns="0" anchor="ctr" anchorCtr="0">
            <a:noAutofit/>
          </a:bodyPr>
          <a:lstStyle/>
          <a:p>
            <a:pPr algn="ctr"/>
            <a:r>
              <a:rPr lang="fr-FR" sz="1900" dirty="0"/>
              <a:t>ESTIMATION DE CHARGES DE PROJETS INFORMATIQUES </a:t>
            </a:r>
            <a:br>
              <a:rPr lang="fr-FR" sz="2800" dirty="0"/>
            </a:br>
            <a:endParaRPr dirty="0"/>
          </a:p>
        </p:txBody>
      </p:sp>
      <p:sp>
        <p:nvSpPr>
          <p:cNvPr id="374" name="Google Shape;374;p4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56</a:t>
            </a:fld>
            <a:endParaRPr/>
          </a:p>
        </p:txBody>
      </p:sp>
      <p:sp>
        <p:nvSpPr>
          <p:cNvPr id="375" name="Google Shape;375;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228600" cap="flat" cmpd="sng">
            <a:solidFill>
              <a:schemeClr val="dk1"/>
            </a:solidFill>
            <a:prstDash val="solid"/>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40"/>
          <p:cNvSpPr/>
          <p:nvPr/>
        </p:nvSpPr>
        <p:spPr>
          <a:xfrm>
            <a:off x="0" y="2371028"/>
            <a:ext cx="9144000" cy="1011043"/>
          </a:xfrm>
          <a:custGeom>
            <a:avLst/>
            <a:gdLst/>
            <a:ahLst/>
            <a:cxnLst/>
            <a:rect l="l" t="t" r="r" b="b"/>
            <a:pathLst>
              <a:path w="12192000" h="1348058" extrusionOk="0">
                <a:moveTo>
                  <a:pt x="12192000" y="0"/>
                </a:moveTo>
                <a:lnTo>
                  <a:pt x="10837333" y="0"/>
                </a:lnTo>
                <a:cubicBezTo>
                  <a:pt x="10463295" y="0"/>
                  <a:pt x="10160000" y="301773"/>
                  <a:pt x="10160000" y="674029"/>
                </a:cubicBezTo>
                <a:lnTo>
                  <a:pt x="10160000" y="674029"/>
                </a:lnTo>
                <a:cubicBezTo>
                  <a:pt x="10160000" y="1046281"/>
                  <a:pt x="9856705" y="1348059"/>
                  <a:pt x="9482667" y="1348059"/>
                </a:cubicBezTo>
                <a:lnTo>
                  <a:pt x="9482667" y="1348059"/>
                </a:lnTo>
                <a:cubicBezTo>
                  <a:pt x="9108581" y="1348059"/>
                  <a:pt x="8805333" y="1046281"/>
                  <a:pt x="8805333" y="674029"/>
                </a:cubicBezTo>
                <a:lnTo>
                  <a:pt x="8805333" y="674029"/>
                </a:lnTo>
                <a:cubicBezTo>
                  <a:pt x="8805333" y="301773"/>
                  <a:pt x="8502086" y="0"/>
                  <a:pt x="8128000" y="0"/>
                </a:cubicBezTo>
                <a:lnTo>
                  <a:pt x="8128000" y="0"/>
                </a:lnTo>
                <a:cubicBezTo>
                  <a:pt x="7753915" y="0"/>
                  <a:pt x="7450667" y="301773"/>
                  <a:pt x="7450667" y="674029"/>
                </a:cubicBezTo>
                <a:lnTo>
                  <a:pt x="7450667" y="674029"/>
                </a:lnTo>
                <a:cubicBezTo>
                  <a:pt x="7450667" y="1046281"/>
                  <a:pt x="7147419" y="1348059"/>
                  <a:pt x="6773334" y="1348059"/>
                </a:cubicBezTo>
                <a:lnTo>
                  <a:pt x="6773334" y="1348059"/>
                </a:lnTo>
                <a:cubicBezTo>
                  <a:pt x="6399248" y="1348059"/>
                  <a:pt x="6096000" y="1046281"/>
                  <a:pt x="6096000" y="674029"/>
                </a:cubicBezTo>
                <a:lnTo>
                  <a:pt x="6096000" y="674029"/>
                </a:lnTo>
                <a:cubicBezTo>
                  <a:pt x="6096000" y="301773"/>
                  <a:pt x="5792753" y="0"/>
                  <a:pt x="5418667" y="0"/>
                </a:cubicBezTo>
                <a:lnTo>
                  <a:pt x="5418667" y="0"/>
                </a:lnTo>
                <a:cubicBezTo>
                  <a:pt x="5044581" y="0"/>
                  <a:pt x="4741334" y="301773"/>
                  <a:pt x="4741334" y="674029"/>
                </a:cubicBezTo>
                <a:lnTo>
                  <a:pt x="4741334" y="674029"/>
                </a:lnTo>
                <a:cubicBezTo>
                  <a:pt x="4741334" y="1046281"/>
                  <a:pt x="4438076" y="1348059"/>
                  <a:pt x="4064000" y="1348059"/>
                </a:cubicBezTo>
                <a:lnTo>
                  <a:pt x="4064000" y="1348059"/>
                </a:lnTo>
                <a:cubicBezTo>
                  <a:pt x="3689924" y="1348059"/>
                  <a:pt x="3386667" y="1046281"/>
                  <a:pt x="3386667" y="674029"/>
                </a:cubicBezTo>
                <a:lnTo>
                  <a:pt x="3386667" y="674029"/>
                </a:lnTo>
                <a:cubicBezTo>
                  <a:pt x="3386667" y="301773"/>
                  <a:pt x="3083410" y="0"/>
                  <a:pt x="2709333" y="0"/>
                </a:cubicBezTo>
                <a:lnTo>
                  <a:pt x="2709333" y="0"/>
                </a:lnTo>
                <a:cubicBezTo>
                  <a:pt x="2335257" y="0"/>
                  <a:pt x="2032000" y="301773"/>
                  <a:pt x="2032000" y="674029"/>
                </a:cubicBezTo>
                <a:lnTo>
                  <a:pt x="2032000" y="674029"/>
                </a:lnTo>
                <a:cubicBezTo>
                  <a:pt x="2032000" y="1046281"/>
                  <a:pt x="1728743" y="1348059"/>
                  <a:pt x="1354667" y="1348059"/>
                </a:cubicBezTo>
                <a:lnTo>
                  <a:pt x="0" y="1348059"/>
                </a:lnTo>
              </a:path>
            </a:pathLst>
          </a:custGeom>
          <a:noFill/>
          <a:ln w="19050" cap="flat" cmpd="sng">
            <a:solidFill>
              <a:schemeClr val="lt1"/>
            </a:solidFill>
            <a:prstDash val="dash"/>
            <a:miter lim="8000"/>
            <a:headEnd type="none" w="sm" len="sm"/>
            <a:tailEnd type="none" w="sm" len="sm"/>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lt1"/>
              </a:solidFill>
              <a:latin typeface="Calibri"/>
              <a:ea typeface="Calibri"/>
              <a:cs typeface="Calibri"/>
              <a:sym typeface="Calibri"/>
            </a:endParaRPr>
          </a:p>
        </p:txBody>
      </p:sp>
      <p:grpSp>
        <p:nvGrpSpPr>
          <p:cNvPr id="377" name="Google Shape;377;p40"/>
          <p:cNvGrpSpPr/>
          <p:nvPr/>
        </p:nvGrpSpPr>
        <p:grpSpPr>
          <a:xfrm>
            <a:off x="1786339" y="1703401"/>
            <a:ext cx="473400" cy="473400"/>
            <a:chOff x="1786339" y="1703401"/>
            <a:chExt cx="473400" cy="473400"/>
          </a:xfrm>
        </p:grpSpPr>
        <p:sp>
          <p:nvSpPr>
            <p:cNvPr id="378" name="Google Shape;378;p40"/>
            <p:cNvSpPr/>
            <p:nvPr/>
          </p:nvSpPr>
          <p:spPr>
            <a:xfrm rot="8100000">
              <a:off x="1855667" y="1772729"/>
              <a:ext cx="334744" cy="334744"/>
            </a:xfrm>
            <a:prstGeom prst="teardrop">
              <a:avLst>
                <a:gd name="adj" fmla="val 1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379" name="Google Shape;379;p40"/>
            <p:cNvSpPr/>
            <p:nvPr/>
          </p:nvSpPr>
          <p:spPr>
            <a:xfrm>
              <a:off x="1955989"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Montserrat"/>
                  <a:ea typeface="Montserrat"/>
                  <a:cs typeface="Montserrat"/>
                  <a:sym typeface="Montserrat"/>
                </a:rPr>
                <a:t>1</a:t>
              </a:r>
              <a:endParaRPr sz="600">
                <a:solidFill>
                  <a:schemeClr val="dk1"/>
                </a:solidFill>
                <a:latin typeface="Montserrat"/>
                <a:ea typeface="Montserrat"/>
                <a:cs typeface="Montserrat"/>
                <a:sym typeface="Montserrat"/>
              </a:endParaRPr>
            </a:p>
          </p:txBody>
        </p:sp>
      </p:grpSp>
      <p:grpSp>
        <p:nvGrpSpPr>
          <p:cNvPr id="380" name="Google Shape;380;p40"/>
          <p:cNvGrpSpPr/>
          <p:nvPr/>
        </p:nvGrpSpPr>
        <p:grpSpPr>
          <a:xfrm>
            <a:off x="5821880" y="1762663"/>
            <a:ext cx="473400" cy="473400"/>
            <a:chOff x="3814414" y="1703401"/>
            <a:chExt cx="473400" cy="473400"/>
          </a:xfrm>
        </p:grpSpPr>
        <p:sp>
          <p:nvSpPr>
            <p:cNvPr id="381" name="Google Shape;381;p40"/>
            <p:cNvSpPr/>
            <p:nvPr/>
          </p:nvSpPr>
          <p:spPr>
            <a:xfrm rot="8100000">
              <a:off x="3883742" y="1772729"/>
              <a:ext cx="334744" cy="334744"/>
            </a:xfrm>
            <a:prstGeom prst="teardrop">
              <a:avLst>
                <a:gd name="adj" fmla="val 10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382" name="Google Shape;382;p40"/>
            <p:cNvSpPr/>
            <p:nvPr/>
          </p:nvSpPr>
          <p:spPr>
            <a:xfrm>
              <a:off x="3984064" y="1866499"/>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a:solidFill>
                    <a:schemeClr val="dk1"/>
                  </a:solidFill>
                  <a:latin typeface="Montserrat"/>
                  <a:ea typeface="Montserrat"/>
                  <a:cs typeface="Montserrat"/>
                  <a:sym typeface="Montserrat"/>
                </a:rPr>
                <a:t>3</a:t>
              </a:r>
              <a:endParaRPr sz="600">
                <a:solidFill>
                  <a:schemeClr val="dk1"/>
                </a:solidFill>
                <a:latin typeface="Montserrat"/>
                <a:ea typeface="Montserrat"/>
                <a:cs typeface="Montserrat"/>
                <a:sym typeface="Montserrat"/>
              </a:endParaRPr>
            </a:p>
          </p:txBody>
        </p:sp>
      </p:grpSp>
      <p:grpSp>
        <p:nvGrpSpPr>
          <p:cNvPr id="389" name="Google Shape;389;p40"/>
          <p:cNvGrpSpPr/>
          <p:nvPr/>
        </p:nvGrpSpPr>
        <p:grpSpPr>
          <a:xfrm>
            <a:off x="6826395" y="3515802"/>
            <a:ext cx="473400" cy="473400"/>
            <a:chOff x="4852739" y="3576300"/>
            <a:chExt cx="473400" cy="473400"/>
          </a:xfrm>
        </p:grpSpPr>
        <p:sp>
          <p:nvSpPr>
            <p:cNvPr id="390" name="Google Shape;390;p40"/>
            <p:cNvSpPr/>
            <p:nvPr/>
          </p:nvSpPr>
          <p:spPr>
            <a:xfrm rot="-2700000">
              <a:off x="4922067" y="3645628"/>
              <a:ext cx="334744" cy="334744"/>
            </a:xfrm>
            <a:prstGeom prst="teardrop">
              <a:avLst>
                <a:gd name="adj" fmla="val 100000"/>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391" name="Google Shape;391;p40"/>
            <p:cNvSpPr/>
            <p:nvPr/>
          </p:nvSpPr>
          <p:spPr>
            <a:xfrm flipH="1">
              <a:off x="5022389" y="3752502"/>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1"/>
                  </a:solidFill>
                  <a:latin typeface="Montserrat"/>
                  <a:ea typeface="Montserrat"/>
                  <a:cs typeface="Montserrat"/>
                  <a:sym typeface="Montserrat"/>
                </a:rPr>
                <a:t>4</a:t>
              </a:r>
              <a:endParaRPr sz="600" dirty="0">
                <a:solidFill>
                  <a:schemeClr val="dk1"/>
                </a:solidFill>
                <a:latin typeface="Montserrat"/>
                <a:ea typeface="Montserrat"/>
                <a:cs typeface="Montserrat"/>
                <a:sym typeface="Montserrat"/>
              </a:endParaRPr>
            </a:p>
          </p:txBody>
        </p:sp>
      </p:grpSp>
      <p:grpSp>
        <p:nvGrpSpPr>
          <p:cNvPr id="392" name="Google Shape;392;p40"/>
          <p:cNvGrpSpPr/>
          <p:nvPr/>
        </p:nvGrpSpPr>
        <p:grpSpPr>
          <a:xfrm>
            <a:off x="2882598" y="3585130"/>
            <a:ext cx="334744" cy="334744"/>
            <a:chOff x="2893992" y="3591684"/>
            <a:chExt cx="334744" cy="334744"/>
          </a:xfrm>
        </p:grpSpPr>
        <p:sp>
          <p:nvSpPr>
            <p:cNvPr id="393" name="Google Shape;393;p40"/>
            <p:cNvSpPr/>
            <p:nvPr/>
          </p:nvSpPr>
          <p:spPr>
            <a:xfrm rot="18900000">
              <a:off x="2893992" y="3591684"/>
              <a:ext cx="334744" cy="334744"/>
            </a:xfrm>
            <a:prstGeom prst="teardrop">
              <a:avLst>
                <a:gd name="adj" fmla="val 100000"/>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chemeClr val="dk1"/>
                </a:solidFill>
                <a:latin typeface="Montserrat"/>
                <a:ea typeface="Montserrat"/>
                <a:cs typeface="Montserrat"/>
                <a:sym typeface="Montserrat"/>
              </a:endParaRPr>
            </a:p>
          </p:txBody>
        </p:sp>
        <p:sp>
          <p:nvSpPr>
            <p:cNvPr id="394" name="Google Shape;394;p40"/>
            <p:cNvSpPr/>
            <p:nvPr/>
          </p:nvSpPr>
          <p:spPr>
            <a:xfrm flipH="1">
              <a:off x="2994314" y="3705427"/>
              <a:ext cx="134100" cy="134100"/>
            </a:xfrm>
            <a:prstGeom prst="ellipse">
              <a:avLst/>
            </a:prstGeom>
            <a:solidFill>
              <a:schemeClr val="lt1"/>
            </a:solidFill>
            <a:ln>
              <a:noFill/>
            </a:ln>
          </p:spPr>
          <p:txBody>
            <a:bodyPr spcFirstLastPara="1" wrap="square" lIns="0" tIns="0" rIns="0" bIns="0" anchor="ctr" anchorCtr="0">
              <a:noAutofit/>
            </a:bodyPr>
            <a:lstStyle/>
            <a:p>
              <a:pPr marL="0" lvl="0" indent="0" algn="ctr" rtl="0">
                <a:spcBef>
                  <a:spcPts val="0"/>
                </a:spcBef>
                <a:spcAft>
                  <a:spcPts val="0"/>
                </a:spcAft>
                <a:buNone/>
              </a:pPr>
              <a:r>
                <a:rPr lang="en" sz="600" dirty="0">
                  <a:solidFill>
                    <a:schemeClr val="dk1"/>
                  </a:solidFill>
                  <a:latin typeface="Montserrat"/>
                  <a:ea typeface="Montserrat"/>
                  <a:cs typeface="Montserrat"/>
                  <a:sym typeface="Montserrat"/>
                </a:rPr>
                <a:t>2</a:t>
              </a:r>
              <a:endParaRPr sz="600" dirty="0">
                <a:solidFill>
                  <a:schemeClr val="dk1"/>
                </a:solidFill>
                <a:latin typeface="Montserrat"/>
                <a:ea typeface="Montserrat"/>
                <a:cs typeface="Montserrat"/>
                <a:sym typeface="Montserrat"/>
              </a:endParaRPr>
            </a:p>
          </p:txBody>
        </p:sp>
      </p:grpSp>
      <p:sp>
        <p:nvSpPr>
          <p:cNvPr id="395" name="Google Shape;395;p40"/>
          <p:cNvSpPr txBox="1"/>
          <p:nvPr/>
        </p:nvSpPr>
        <p:spPr>
          <a:xfrm>
            <a:off x="1446889" y="1246264"/>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fr-FR" sz="1200" dirty="0"/>
              <a:t>Estimer la taille du produit à développer</a:t>
            </a:r>
            <a:endParaRPr sz="1200" dirty="0">
              <a:solidFill>
                <a:schemeClr val="lt1"/>
              </a:solidFill>
              <a:latin typeface="Montserrat"/>
              <a:ea typeface="Montserrat"/>
              <a:cs typeface="Montserrat"/>
              <a:sym typeface="Montserrat"/>
            </a:endParaRPr>
          </a:p>
        </p:txBody>
      </p:sp>
      <p:sp>
        <p:nvSpPr>
          <p:cNvPr id="396" name="Google Shape;396;p40"/>
          <p:cNvSpPr txBox="1"/>
          <p:nvPr/>
        </p:nvSpPr>
        <p:spPr>
          <a:xfrm>
            <a:off x="5415380" y="1216159"/>
            <a:ext cx="1286400" cy="533400"/>
          </a:xfrm>
          <a:prstGeom prst="rect">
            <a:avLst/>
          </a:prstGeom>
          <a:noFill/>
          <a:ln>
            <a:noFill/>
          </a:ln>
        </p:spPr>
        <p:txBody>
          <a:bodyPr spcFirstLastPara="1" wrap="square" lIns="0" tIns="0" rIns="0" bIns="0" anchor="b" anchorCtr="0">
            <a:noAutofit/>
          </a:bodyPr>
          <a:lstStyle/>
          <a:p>
            <a:pPr marL="0" marR="0" lvl="0" indent="0" algn="ctr" rtl="0">
              <a:lnSpc>
                <a:spcPct val="100000"/>
              </a:lnSpc>
              <a:spcBef>
                <a:spcPts val="0"/>
              </a:spcBef>
              <a:spcAft>
                <a:spcPts val="0"/>
              </a:spcAft>
              <a:buNone/>
            </a:pPr>
            <a:r>
              <a:rPr lang="fr-FR" sz="1200" dirty="0"/>
              <a:t>Construire le calendrier du planning</a:t>
            </a:r>
            <a:endParaRPr sz="1200" dirty="0">
              <a:solidFill>
                <a:schemeClr val="lt1"/>
              </a:solidFill>
              <a:latin typeface="Montserrat"/>
              <a:ea typeface="Montserrat"/>
              <a:cs typeface="Montserrat"/>
              <a:sym typeface="Montserrat"/>
            </a:endParaRPr>
          </a:p>
        </p:txBody>
      </p:sp>
      <p:sp>
        <p:nvSpPr>
          <p:cNvPr id="398" name="Google Shape;398;p40"/>
          <p:cNvSpPr txBox="1"/>
          <p:nvPr/>
        </p:nvSpPr>
        <p:spPr>
          <a:xfrm>
            <a:off x="2406770" y="3914307"/>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fr-FR" sz="1200" dirty="0"/>
              <a:t>Estimer la charge en mois hommes ou en jours hommes</a:t>
            </a:r>
            <a:endParaRPr sz="1200" dirty="0">
              <a:solidFill>
                <a:schemeClr val="dk1"/>
              </a:solidFill>
              <a:latin typeface="Montserrat"/>
              <a:ea typeface="Montserrat"/>
              <a:cs typeface="Montserrat"/>
              <a:sym typeface="Montserrat"/>
            </a:endParaRPr>
          </a:p>
        </p:txBody>
      </p:sp>
      <p:sp>
        <p:nvSpPr>
          <p:cNvPr id="399" name="Google Shape;399;p40"/>
          <p:cNvSpPr txBox="1"/>
          <p:nvPr/>
        </p:nvSpPr>
        <p:spPr>
          <a:xfrm>
            <a:off x="6419895" y="4002306"/>
            <a:ext cx="1286400" cy="5334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fr-FR" sz="1200" dirty="0"/>
              <a:t>Estimer le coût du projet en monnaie locale</a:t>
            </a:r>
            <a:endParaRPr sz="1200" dirty="0">
              <a:solidFill>
                <a:schemeClr val="dk1"/>
              </a:solidFill>
              <a:latin typeface="Montserrat"/>
              <a:ea typeface="Montserrat"/>
              <a:cs typeface="Montserrat"/>
              <a:sym typeface="Montserrat"/>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7"/>
          <p:cNvSpPr txBox="1">
            <a:spLocks noGrp="1"/>
          </p:cNvSpPr>
          <p:nvPr>
            <p:ph type="title"/>
          </p:nvPr>
        </p:nvSpPr>
        <p:spPr>
          <a:xfrm>
            <a:off x="699000" y="839272"/>
            <a:ext cx="2007988"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FR" sz="1900" dirty="0"/>
              <a:t>ESTIMATION</a:t>
            </a:r>
            <a:br>
              <a:rPr lang="fr-FR" sz="1900" dirty="0"/>
            </a:br>
            <a:r>
              <a:rPr lang="fr-FR" sz="1900" dirty="0"/>
              <a:t> DE LA TAILLE</a:t>
            </a:r>
            <a:endParaRPr sz="1900" dirty="0"/>
          </a:p>
        </p:txBody>
      </p:sp>
      <p:sp>
        <p:nvSpPr>
          <p:cNvPr id="585" name="Google Shape;585;p4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57</a:t>
            </a:fld>
            <a:endParaRPr/>
          </a:p>
        </p:txBody>
      </p:sp>
      <p:sp>
        <p:nvSpPr>
          <p:cNvPr id="2" name="ZoneTexte 1">
            <a:extLst>
              <a:ext uri="{FF2B5EF4-FFF2-40B4-BE49-F238E27FC236}">
                <a16:creationId xmlns:a16="http://schemas.microsoft.com/office/drawing/2014/main" id="{C947D43D-85A5-9700-0280-83666D46AB25}"/>
              </a:ext>
            </a:extLst>
          </p:cNvPr>
          <p:cNvSpPr txBox="1"/>
          <p:nvPr/>
        </p:nvSpPr>
        <p:spPr>
          <a:xfrm>
            <a:off x="3730028" y="839272"/>
            <a:ext cx="5167646" cy="4001095"/>
          </a:xfrm>
          <a:prstGeom prst="rect">
            <a:avLst/>
          </a:prstGeom>
          <a:noFill/>
        </p:spPr>
        <p:txBody>
          <a:bodyPr wrap="square" rtlCol="0">
            <a:spAutoFit/>
          </a:bodyPr>
          <a:lstStyle/>
          <a:p>
            <a:r>
              <a:rPr lang="fr-FR" sz="1500" dirty="0">
                <a:solidFill>
                  <a:schemeClr val="tx2">
                    <a:lumMod val="10000"/>
                  </a:schemeClr>
                </a:solidFill>
              </a:rPr>
              <a:t>Le premier stade d’une opération d’estimation consiste à estimer, le plus précisément possible, </a:t>
            </a:r>
            <a:r>
              <a:rPr lang="fr-FR" sz="1500" dirty="0">
                <a:solidFill>
                  <a:schemeClr val="accent6">
                    <a:lumMod val="50000"/>
                  </a:schemeClr>
                </a:solidFill>
              </a:rPr>
              <a:t>la taille du logiciel à développer.</a:t>
            </a:r>
          </a:p>
          <a:p>
            <a:r>
              <a:rPr lang="fr-FR" sz="1500" dirty="0">
                <a:solidFill>
                  <a:schemeClr val="tx2">
                    <a:lumMod val="10000"/>
                  </a:schemeClr>
                </a:solidFill>
              </a:rPr>
              <a:t> Les sources d’information, relatives au périmètre du projet, naissent avec une description formelle des besoins (spécification des besoins des clients, appel d’offres, spécification du système, spécification des exigences du logiciel).</a:t>
            </a:r>
          </a:p>
          <a:p>
            <a:r>
              <a:rPr lang="fr-FR" sz="1500" dirty="0"/>
              <a:t>Lors de la réestimation du projet dans les phases ultérieures du cycle de vie, les documents de conception vous fourniront des détails additionnels, même une description verbale pourra être la seule données avec laquelle il faut démarrer l’estimation.</a:t>
            </a:r>
          </a:p>
          <a:p>
            <a:r>
              <a:rPr lang="fr-FR" sz="1500" dirty="0"/>
              <a:t>Mais dans ce cas il faut réestimer le projet dès que les limites du périmètre se préciseront pour éviter tout risque d’incertitude.</a:t>
            </a:r>
          </a:p>
          <a:p>
            <a:endParaRPr lang="fr-FR" dirty="0"/>
          </a:p>
        </p:txBody>
      </p:sp>
    </p:spTree>
    <p:extLst>
      <p:ext uri="{BB962C8B-B14F-4D97-AF65-F5344CB8AC3E}">
        <p14:creationId xmlns:p14="http://schemas.microsoft.com/office/powerpoint/2010/main" val="45478462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11"/>
        <p:cNvGrpSpPr/>
        <p:nvPr/>
      </p:nvGrpSpPr>
      <p:grpSpPr>
        <a:xfrm>
          <a:off x="0" y="0"/>
          <a:ext cx="0" cy="0"/>
          <a:chOff x="0" y="0"/>
          <a:chExt cx="0" cy="0"/>
        </a:xfrm>
      </p:grpSpPr>
      <p:sp>
        <p:nvSpPr>
          <p:cNvPr id="412" name="Google Shape;412;p42"/>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58</a:t>
            </a:fld>
            <a:endParaRPr/>
          </a:p>
        </p:txBody>
      </p:sp>
      <p:sp>
        <p:nvSpPr>
          <p:cNvPr id="413" name="Google Shape;413;p42"/>
          <p:cNvSpPr/>
          <p:nvPr/>
        </p:nvSpPr>
        <p:spPr>
          <a:xfrm>
            <a:off x="613575" y="1076753"/>
            <a:ext cx="3958424" cy="2246769"/>
          </a:xfrm>
          <a:prstGeom prst="rect">
            <a:avLst/>
          </a:prstGeom>
          <a:solidFill>
            <a:srgbClr val="FFFFFF">
              <a:alpha val="0"/>
            </a:srgbClr>
          </a:solidFill>
          <a:ln w="9525" cap="flat" cmpd="sng">
            <a:solidFill>
              <a:schemeClr val="lt1"/>
            </a:solidFill>
            <a:prstDash val="solid"/>
            <a:round/>
            <a:headEnd type="none" w="sm" len="sm"/>
            <a:tailEnd type="none" w="sm" len="sm"/>
          </a:ln>
        </p:spPr>
        <p:txBody>
          <a:bodyPr spcFirstLastPara="1" wrap="square" lIns="91425" tIns="91425" rIns="1371600" bIns="91425" anchor="t" anchorCtr="0">
            <a:noAutofit/>
          </a:bodyPr>
          <a:lstStyle/>
          <a:p>
            <a:pPr marL="0" lvl="0" indent="0" algn="l" rtl="0">
              <a:spcBef>
                <a:spcPts val="0"/>
              </a:spcBef>
              <a:spcAft>
                <a:spcPts val="0"/>
              </a:spcAft>
              <a:buNone/>
            </a:pPr>
            <a:endParaRPr sz="1200" b="1" dirty="0">
              <a:solidFill>
                <a:schemeClr val="tx2">
                  <a:lumMod val="10000"/>
                </a:schemeClr>
              </a:solidFill>
              <a:latin typeface="Calibri" panose="020F0502020204030204" pitchFamily="34" charset="0"/>
              <a:ea typeface="Montserrat"/>
              <a:cs typeface="Calibri" panose="020F0502020204030204" pitchFamily="34" charset="0"/>
              <a:sym typeface="Montserrat"/>
            </a:endParaRPr>
          </a:p>
        </p:txBody>
      </p:sp>
      <p:sp>
        <p:nvSpPr>
          <p:cNvPr id="416" name="Google Shape;416;p42"/>
          <p:cNvSpPr/>
          <p:nvPr/>
        </p:nvSpPr>
        <p:spPr>
          <a:xfrm>
            <a:off x="4860242" y="1561554"/>
            <a:ext cx="3620343" cy="3077348"/>
          </a:xfrm>
          <a:prstGeom prst="rect">
            <a:avLst/>
          </a:prstGeom>
          <a:solidFill>
            <a:srgbClr val="FFFFFF">
              <a:alpha val="0"/>
            </a:srgbClr>
          </a:solidFill>
          <a:ln w="9525" cap="flat" cmpd="sng">
            <a:solidFill>
              <a:schemeClr val="lt1"/>
            </a:solidFill>
            <a:prstDash val="solid"/>
            <a:round/>
            <a:headEnd type="none" w="sm" len="sm"/>
            <a:tailEnd type="none" w="sm" len="sm"/>
          </a:ln>
        </p:spPr>
        <p:txBody>
          <a:bodyPr spcFirstLastPara="1" wrap="square" lIns="1371600" tIns="91425" rIns="91425" bIns="91425" anchor="b" anchorCtr="0">
            <a:noAutofit/>
          </a:bodyPr>
          <a:lstStyle/>
          <a:p>
            <a:pPr marL="0" lvl="0" indent="0" algn="r" rtl="0">
              <a:spcBef>
                <a:spcPts val="600"/>
              </a:spcBef>
              <a:spcAft>
                <a:spcPts val="600"/>
              </a:spcAft>
              <a:buNone/>
            </a:pPr>
            <a:r>
              <a:rPr lang="fr-FR" sz="1600" dirty="0"/>
              <a:t> </a:t>
            </a:r>
            <a:endParaRPr sz="1200" dirty="0">
              <a:solidFill>
                <a:schemeClr val="lt1"/>
              </a:solidFill>
              <a:latin typeface="Montserrat"/>
              <a:ea typeface="Montserrat"/>
              <a:cs typeface="Montserrat"/>
              <a:sym typeface="Montserrat"/>
            </a:endParaRPr>
          </a:p>
        </p:txBody>
      </p:sp>
      <p:sp>
        <p:nvSpPr>
          <p:cNvPr id="417" name="Google Shape;417;p42"/>
          <p:cNvSpPr/>
          <p:nvPr/>
        </p:nvSpPr>
        <p:spPr>
          <a:xfrm>
            <a:off x="3613800" y="2361608"/>
            <a:ext cx="1916400" cy="1916400"/>
          </a:xfrm>
          <a:prstGeom prst="pie">
            <a:avLst>
              <a:gd name="adj1" fmla="val 10788867"/>
              <a:gd name="adj2" fmla="val 16200000"/>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419" name="Google Shape;419;p42"/>
          <p:cNvSpPr/>
          <p:nvPr/>
        </p:nvSpPr>
        <p:spPr>
          <a:xfrm rot="10800000">
            <a:off x="3902043" y="603355"/>
            <a:ext cx="1916400" cy="19164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42"/>
          <p:cNvSpPr/>
          <p:nvPr/>
        </p:nvSpPr>
        <p:spPr>
          <a:xfrm>
            <a:off x="4097721" y="2687034"/>
            <a:ext cx="233076" cy="353780"/>
          </a:xfrm>
          <a:prstGeom prst="rect">
            <a:avLst/>
          </a:prstGeom>
        </p:spPr>
        <p:txBody>
          <a:bodyPr>
            <a:prstTxWarp prst="textPlain">
              <a:avLst/>
            </a:prstTxWarp>
          </a:bodyPr>
          <a:lstStyle/>
          <a:p>
            <a:pPr lvl="0" algn="ctr"/>
            <a:r>
              <a:rPr lang="fr-FR" b="1" dirty="0">
                <a:solidFill>
                  <a:schemeClr val="lt1"/>
                </a:solidFill>
                <a:latin typeface="+mj-lt"/>
              </a:rPr>
              <a:t>1</a:t>
            </a:r>
            <a:endParaRPr b="1" i="0" dirty="0">
              <a:ln>
                <a:noFill/>
              </a:ln>
              <a:solidFill>
                <a:schemeClr val="lt1"/>
              </a:solidFill>
              <a:latin typeface="+mj-lt"/>
            </a:endParaRPr>
          </a:p>
        </p:txBody>
      </p:sp>
      <p:sp>
        <p:nvSpPr>
          <p:cNvPr id="424" name="Google Shape;424;p42"/>
          <p:cNvSpPr/>
          <p:nvPr/>
        </p:nvSpPr>
        <p:spPr>
          <a:xfrm>
            <a:off x="5030869" y="1713024"/>
            <a:ext cx="298686" cy="281032"/>
          </a:xfrm>
          <a:prstGeom prst="rect">
            <a:avLst/>
          </a:prstGeom>
        </p:spPr>
        <p:txBody>
          <a:bodyPr>
            <a:prstTxWarp prst="textPlain">
              <a:avLst/>
            </a:prstTxWarp>
          </a:bodyPr>
          <a:lstStyle/>
          <a:p>
            <a:pPr lvl="0" algn="ctr"/>
            <a:r>
              <a:rPr lang="fr-FR" b="1" dirty="0">
                <a:solidFill>
                  <a:schemeClr val="lt1"/>
                </a:solidFill>
                <a:latin typeface="Montserrat"/>
              </a:rPr>
              <a:t>2</a:t>
            </a:r>
            <a:endParaRPr b="1" i="0" dirty="0">
              <a:ln>
                <a:noFill/>
              </a:ln>
              <a:solidFill>
                <a:schemeClr val="lt1"/>
              </a:solidFill>
              <a:latin typeface="Montserrat"/>
            </a:endParaRPr>
          </a:p>
        </p:txBody>
      </p:sp>
      <p:sp>
        <p:nvSpPr>
          <p:cNvPr id="425" name="Google Shape;425;p42"/>
          <p:cNvSpPr txBox="1">
            <a:spLocks noGrp="1"/>
          </p:cNvSpPr>
          <p:nvPr>
            <p:ph type="title" idx="4294967295"/>
          </p:nvPr>
        </p:nvSpPr>
        <p:spPr>
          <a:xfrm>
            <a:off x="931519" y="565440"/>
            <a:ext cx="8198700" cy="4734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FR" sz="1700" dirty="0">
                <a:solidFill>
                  <a:schemeClr val="bg1"/>
                </a:solidFill>
                <a:latin typeface="Calibri" panose="020F0502020204030204" pitchFamily="34" charset="0"/>
                <a:cs typeface="Calibri" panose="020F0502020204030204" pitchFamily="34" charset="0"/>
              </a:rPr>
              <a:t>Les 2 principaux moyens d’estimation de la taille de l’ouvrage sont :</a:t>
            </a:r>
            <a:endParaRPr sz="1700" dirty="0">
              <a:solidFill>
                <a:schemeClr val="bg1"/>
              </a:solidFill>
              <a:latin typeface="Calibri" panose="020F0502020204030204" pitchFamily="34" charset="0"/>
              <a:cs typeface="Calibri" panose="020F0502020204030204" pitchFamily="34" charset="0"/>
            </a:endParaRPr>
          </a:p>
        </p:txBody>
      </p:sp>
      <p:sp>
        <p:nvSpPr>
          <p:cNvPr id="3" name="ZoneTexte 2">
            <a:extLst>
              <a:ext uri="{FF2B5EF4-FFF2-40B4-BE49-F238E27FC236}">
                <a16:creationId xmlns:a16="http://schemas.microsoft.com/office/drawing/2014/main" id="{D4ED434C-7C87-E6FC-7CF6-C4E6855E8B64}"/>
              </a:ext>
            </a:extLst>
          </p:cNvPr>
          <p:cNvSpPr txBox="1"/>
          <p:nvPr/>
        </p:nvSpPr>
        <p:spPr>
          <a:xfrm>
            <a:off x="711301" y="1130501"/>
            <a:ext cx="3401590" cy="2462213"/>
          </a:xfrm>
          <a:prstGeom prst="rect">
            <a:avLst/>
          </a:prstGeom>
          <a:noFill/>
        </p:spPr>
        <p:txBody>
          <a:bodyPr wrap="square" rtlCol="0">
            <a:spAutoFit/>
          </a:bodyPr>
          <a:lstStyle/>
          <a:p>
            <a:pPr marL="0" lvl="0" indent="0" algn="l" rtl="0">
              <a:spcBef>
                <a:spcPts val="0"/>
              </a:spcBef>
              <a:spcAft>
                <a:spcPts val="0"/>
              </a:spcAft>
              <a:buNone/>
            </a:pPr>
            <a:r>
              <a:rPr lang="fr-FR" sz="1400" b="1" dirty="0">
                <a:solidFill>
                  <a:schemeClr val="accent3">
                    <a:lumMod val="50000"/>
                  </a:schemeClr>
                </a:solidFill>
                <a:latin typeface="Montserrat"/>
                <a:ea typeface="Montserrat"/>
                <a:cs typeface="Montserrat"/>
                <a:sym typeface="Montserrat"/>
              </a:rPr>
              <a:t>Analogie</a:t>
            </a:r>
          </a:p>
          <a:p>
            <a:pPr marL="0" lvl="0" indent="0" algn="l" rtl="0">
              <a:spcBef>
                <a:spcPts val="0"/>
              </a:spcBef>
              <a:spcAft>
                <a:spcPts val="0"/>
              </a:spcAft>
              <a:buNone/>
            </a:pPr>
            <a:r>
              <a:rPr lang="fr-FR" sz="1400" dirty="0">
                <a:solidFill>
                  <a:schemeClr val="tx2">
                    <a:lumMod val="10000"/>
                  </a:schemeClr>
                </a:solidFill>
                <a:latin typeface="Calibri" panose="020F0502020204030204" pitchFamily="34" charset="0"/>
                <a:cs typeface="Calibri" panose="020F0502020204030204" pitchFamily="34" charset="0"/>
              </a:rPr>
              <a:t>Si vous avez déjà fait un projet similaire dont vous connaissez la taille, vous estimerez chaque partie principale du nouveau projet comme un pourcentage de la taille de la partie similaire du précédent projet. Vous estimerez la taille totale d’un nouveau projet en cumulant les </a:t>
            </a:r>
          </a:p>
          <a:p>
            <a:pPr marL="0" lvl="0" indent="0" algn="l" rtl="0">
              <a:spcBef>
                <a:spcPts val="0"/>
              </a:spcBef>
              <a:spcAft>
                <a:spcPts val="0"/>
              </a:spcAft>
              <a:buNone/>
            </a:pPr>
            <a:r>
              <a:rPr lang="fr-FR" sz="1400" dirty="0">
                <a:solidFill>
                  <a:schemeClr val="tx2">
                    <a:lumMod val="10000"/>
                  </a:schemeClr>
                </a:solidFill>
                <a:latin typeface="Calibri" panose="020F0502020204030204" pitchFamily="34" charset="0"/>
                <a:cs typeface="Calibri" panose="020F0502020204030204" pitchFamily="34" charset="0"/>
              </a:rPr>
              <a:t>estimations des tailles de toutes les </a:t>
            </a:r>
          </a:p>
          <a:p>
            <a:pPr marL="0" lvl="0" indent="0" algn="l" rtl="0">
              <a:spcBef>
                <a:spcPts val="0"/>
              </a:spcBef>
              <a:spcAft>
                <a:spcPts val="0"/>
              </a:spcAft>
              <a:buNone/>
            </a:pPr>
            <a:r>
              <a:rPr lang="fr-FR" sz="1400" dirty="0">
                <a:solidFill>
                  <a:schemeClr val="tx2">
                    <a:lumMod val="10000"/>
                  </a:schemeClr>
                </a:solidFill>
                <a:latin typeface="Calibri" panose="020F0502020204030204" pitchFamily="34" charset="0"/>
                <a:cs typeface="Calibri" panose="020F0502020204030204" pitchFamily="34" charset="0"/>
              </a:rPr>
              <a:t>parties. </a:t>
            </a:r>
            <a:endParaRPr lang="fr-FR" sz="1400" b="1" dirty="0">
              <a:solidFill>
                <a:schemeClr val="tx2">
                  <a:lumMod val="10000"/>
                </a:schemeClr>
              </a:solidFill>
              <a:latin typeface="Calibri" panose="020F0502020204030204" pitchFamily="34" charset="0"/>
              <a:ea typeface="Montserrat"/>
              <a:cs typeface="Calibri" panose="020F0502020204030204" pitchFamily="34" charset="0"/>
              <a:sym typeface="Montserrat"/>
            </a:endParaRPr>
          </a:p>
          <a:p>
            <a:endParaRPr lang="fr-FR" dirty="0"/>
          </a:p>
        </p:txBody>
      </p:sp>
      <p:sp>
        <p:nvSpPr>
          <p:cNvPr id="4" name="ZoneTexte 3">
            <a:extLst>
              <a:ext uri="{FF2B5EF4-FFF2-40B4-BE49-F238E27FC236}">
                <a16:creationId xmlns:a16="http://schemas.microsoft.com/office/drawing/2014/main" id="{10EF5D0C-0A35-8FEA-56C8-5020C3541861}"/>
              </a:ext>
            </a:extLst>
          </p:cNvPr>
          <p:cNvSpPr txBox="1"/>
          <p:nvPr/>
        </p:nvSpPr>
        <p:spPr>
          <a:xfrm>
            <a:off x="5202374" y="1965591"/>
            <a:ext cx="3435736" cy="2708434"/>
          </a:xfrm>
          <a:prstGeom prst="rect">
            <a:avLst/>
          </a:prstGeom>
          <a:noFill/>
        </p:spPr>
        <p:txBody>
          <a:bodyPr wrap="square" rtlCol="0">
            <a:spAutoFit/>
          </a:bodyPr>
          <a:lstStyle/>
          <a:p>
            <a:r>
              <a:rPr lang="fr-FR" dirty="0"/>
              <a:t>             </a:t>
            </a:r>
            <a:r>
              <a:rPr lang="fr-FR" sz="1300" b="1" dirty="0">
                <a:solidFill>
                  <a:schemeClr val="accent3">
                    <a:lumMod val="50000"/>
                  </a:schemeClr>
                </a:solidFill>
              </a:rPr>
              <a:t>La comptabilisation des   caractéristiques   quantitatives de l’ouvrage.</a:t>
            </a:r>
          </a:p>
          <a:p>
            <a:r>
              <a:rPr lang="fr-FR" sz="1300" dirty="0">
                <a:solidFill>
                  <a:schemeClr val="accent3">
                    <a:lumMod val="50000"/>
                  </a:schemeClr>
                </a:solidFill>
              </a:rPr>
              <a:t> </a:t>
            </a:r>
            <a:r>
              <a:rPr lang="fr-FR" sz="1300" dirty="0">
                <a:solidFill>
                  <a:schemeClr val="tx2">
                    <a:lumMod val="10000"/>
                  </a:schemeClr>
                </a:solidFill>
              </a:rPr>
              <a:t>On peut utiliser une approche algorithmique telle que celle des points de fonction pour convertir le total en une mesure de la taille. Les caractéristiques globales incluent le nombre de sous-systèmes, de classes / modules, de méthodes / fonctions. Des caractéristiques plus détaillées incluent le nombre d’écrans, de dialogues, de fichiers, de tables, de rapports édités, de messages etc.</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7"/>
          <p:cNvSpPr txBox="1">
            <a:spLocks noGrp="1"/>
          </p:cNvSpPr>
          <p:nvPr>
            <p:ph type="title"/>
          </p:nvPr>
        </p:nvSpPr>
        <p:spPr>
          <a:xfrm>
            <a:off x="699000" y="839272"/>
            <a:ext cx="2007988"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FR" sz="1900" dirty="0"/>
              <a:t>   ESTIMATION</a:t>
            </a:r>
            <a:br>
              <a:rPr lang="fr-FR" sz="1900" dirty="0"/>
            </a:br>
            <a:r>
              <a:rPr lang="fr-FR" sz="1900" dirty="0"/>
              <a:t> DE LA CHARGE</a:t>
            </a:r>
          </a:p>
        </p:txBody>
      </p:sp>
      <p:sp>
        <p:nvSpPr>
          <p:cNvPr id="585" name="Google Shape;585;p4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59</a:t>
            </a:fld>
            <a:endParaRPr/>
          </a:p>
        </p:txBody>
      </p:sp>
      <p:sp>
        <p:nvSpPr>
          <p:cNvPr id="3" name="ZoneTexte 2">
            <a:extLst>
              <a:ext uri="{FF2B5EF4-FFF2-40B4-BE49-F238E27FC236}">
                <a16:creationId xmlns:a16="http://schemas.microsoft.com/office/drawing/2014/main" id="{CD673F6A-2A58-1383-8770-7003F96C1192}"/>
              </a:ext>
            </a:extLst>
          </p:cNvPr>
          <p:cNvSpPr txBox="1"/>
          <p:nvPr/>
        </p:nvSpPr>
        <p:spPr>
          <a:xfrm>
            <a:off x="3929437" y="1302743"/>
            <a:ext cx="4825497" cy="2554545"/>
          </a:xfrm>
          <a:prstGeom prst="rect">
            <a:avLst/>
          </a:prstGeom>
          <a:noFill/>
        </p:spPr>
        <p:txBody>
          <a:bodyPr wrap="square" rtlCol="0">
            <a:spAutoFit/>
          </a:bodyPr>
          <a:lstStyle/>
          <a:p>
            <a:r>
              <a:rPr lang="fr-FR" sz="1600" dirty="0"/>
              <a:t>Après avoir estimé la taille de l’ouvrage à produire, vous pouvez en déduire l’estimation de la charge. Cette conversion de la taille du logiciel en charge totale du projet ne peut s’envisager qu’après définition d’un cycle de vie de développement du logiciel et définition d’un processus de développement de la solution pour spécifier, concevoir, réaliser et tester le logiciel.</a:t>
            </a:r>
          </a:p>
          <a:p>
            <a:r>
              <a:rPr lang="fr-FR" sz="1600" dirty="0"/>
              <a:t>Il existe deux manières de déduire la charge à partir de la taille.</a:t>
            </a:r>
          </a:p>
        </p:txBody>
      </p:sp>
    </p:spTree>
    <p:extLst>
      <p:ext uri="{BB962C8B-B14F-4D97-AF65-F5344CB8AC3E}">
        <p14:creationId xmlns:p14="http://schemas.microsoft.com/office/powerpoint/2010/main" val="14198733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ctrTitle"/>
          </p:nvPr>
        </p:nvSpPr>
        <p:spPr>
          <a:xfrm>
            <a:off x="2169925" y="1811950"/>
            <a:ext cx="48042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fr-FR" sz="3200" dirty="0">
                <a:effectLst/>
                <a:latin typeface="Montserrat ExtraBold" panose="00000900000000000000" pitchFamily="2" charset="0"/>
                <a:ea typeface="Calibri" panose="020F0502020204030204" pitchFamily="34" charset="0"/>
                <a:cs typeface="Arial" panose="020B0604020202020204" pitchFamily="34" charset="0"/>
              </a:rPr>
              <a:t>LES METHODES DE DEVELOPPEMENT</a:t>
            </a:r>
            <a:r>
              <a:rPr lang="fr-FR" sz="3200" dirty="0"/>
              <a:t> </a:t>
            </a:r>
            <a:endParaRPr sz="3200" dirty="0"/>
          </a:p>
        </p:txBody>
      </p:sp>
    </p:spTree>
    <p:extLst>
      <p:ext uri="{BB962C8B-B14F-4D97-AF65-F5344CB8AC3E}">
        <p14:creationId xmlns:p14="http://schemas.microsoft.com/office/powerpoint/2010/main" val="37758571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1" name="Google Shape;1131;p50"/>
          <p:cNvSpPr txBox="1">
            <a:spLocks noGrp="1"/>
          </p:cNvSpPr>
          <p:nvPr>
            <p:ph type="sldNum" idx="12"/>
          </p:nvPr>
        </p:nvSpPr>
        <p:spPr>
          <a:xfrm>
            <a:off x="8480584" y="4822278"/>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60</a:t>
            </a:fld>
            <a:endParaRPr/>
          </a:p>
        </p:txBody>
      </p:sp>
      <p:sp>
        <p:nvSpPr>
          <p:cNvPr id="1132" name="Google Shape;1132;p50"/>
          <p:cNvSpPr txBox="1">
            <a:spLocks noGrp="1"/>
          </p:cNvSpPr>
          <p:nvPr>
            <p:ph type="body" idx="4294967295"/>
          </p:nvPr>
        </p:nvSpPr>
        <p:spPr>
          <a:xfrm>
            <a:off x="1149790" y="1209509"/>
            <a:ext cx="6541380" cy="2864549"/>
          </a:xfrm>
          <a:prstGeom prst="rect">
            <a:avLst/>
          </a:prstGeom>
        </p:spPr>
        <p:txBody>
          <a:bodyPr spcFirstLastPara="1" wrap="square" lIns="0" tIns="0" rIns="0" bIns="0" anchor="ctr" anchorCtr="0">
            <a:noAutofit/>
          </a:bodyPr>
          <a:lstStyle/>
          <a:p>
            <a:pPr marL="0" lvl="0" indent="0" rtl="0">
              <a:spcBef>
                <a:spcPts val="600"/>
              </a:spcBef>
              <a:spcAft>
                <a:spcPts val="0"/>
              </a:spcAft>
              <a:buNone/>
            </a:pPr>
            <a:r>
              <a:rPr lang="fr-FR" sz="1500" dirty="0">
                <a:solidFill>
                  <a:schemeClr val="tx2">
                    <a:lumMod val="10000"/>
                  </a:schemeClr>
                </a:solidFill>
                <a:latin typeface="Calibri" panose="020F0502020204030204" pitchFamily="34" charset="0"/>
                <a:cs typeface="Calibri" panose="020F0502020204030204" pitchFamily="34" charset="0"/>
              </a:rPr>
              <a:t>La meilleure façon est d’utiliser </a:t>
            </a:r>
            <a:r>
              <a:rPr lang="fr-FR" sz="1500" dirty="0">
                <a:solidFill>
                  <a:schemeClr val="accent3">
                    <a:lumMod val="50000"/>
                  </a:schemeClr>
                </a:solidFill>
                <a:latin typeface="Calibri" panose="020F0502020204030204" pitchFamily="34" charset="0"/>
                <a:cs typeface="Calibri" panose="020F0502020204030204" pitchFamily="34" charset="0"/>
              </a:rPr>
              <a:t>l’historique de votre Organisme </a:t>
            </a:r>
            <a:r>
              <a:rPr lang="fr-FR" sz="1500" dirty="0">
                <a:solidFill>
                  <a:schemeClr val="tx2">
                    <a:lumMod val="10000"/>
                  </a:schemeClr>
                </a:solidFill>
                <a:latin typeface="Calibri" panose="020F0502020204030204" pitchFamily="34" charset="0"/>
                <a:cs typeface="Calibri" panose="020F0502020204030204" pitchFamily="34" charset="0"/>
              </a:rPr>
              <a:t>pour recenser les charges réelles consommées par les précédents projets pour réaliser les ouvrages. Ceci suppose évidemment : </a:t>
            </a:r>
          </a:p>
          <a:p>
            <a:pPr marL="285750" lvl="0" indent="-285750" rtl="0">
              <a:spcBef>
                <a:spcPts val="600"/>
              </a:spcBef>
              <a:spcAft>
                <a:spcPts val="0"/>
              </a:spcAft>
              <a:buFont typeface="Arial" panose="020B0604020202020204" pitchFamily="34" charset="0"/>
              <a:buChar char="•"/>
            </a:pPr>
            <a:r>
              <a:rPr lang="fr-FR" sz="1500" dirty="0">
                <a:solidFill>
                  <a:schemeClr val="tx2">
                    <a:lumMod val="10000"/>
                  </a:schemeClr>
                </a:solidFill>
                <a:latin typeface="Calibri" panose="020F0502020204030204" pitchFamily="34" charset="0"/>
                <a:cs typeface="Calibri" panose="020F0502020204030204" pitchFamily="34" charset="0"/>
              </a:rPr>
              <a:t>que votre Organisme ait documenté les résultats réels des précédents projets ;</a:t>
            </a:r>
          </a:p>
          <a:p>
            <a:pPr marL="285750" lvl="0" indent="-285750" rtl="0">
              <a:spcBef>
                <a:spcPts val="600"/>
              </a:spcBef>
              <a:spcAft>
                <a:spcPts val="0"/>
              </a:spcAft>
              <a:buFont typeface="Arial" panose="020B0604020202020204" pitchFamily="34" charset="0"/>
              <a:buChar char="•"/>
            </a:pPr>
            <a:r>
              <a:rPr lang="fr-FR" sz="1500" dirty="0">
                <a:solidFill>
                  <a:schemeClr val="tx2">
                    <a:lumMod val="10000"/>
                  </a:schemeClr>
                </a:solidFill>
                <a:latin typeface="Calibri" panose="020F0502020204030204" pitchFamily="34" charset="0"/>
                <a:cs typeface="Calibri" panose="020F0502020204030204" pitchFamily="34" charset="0"/>
              </a:rPr>
              <a:t>que vous ayez réalisé, au moins, un projet de taille équivalente - disposer de plusieurs projets de taille équivalente, renforce la conviction qu’il existe une relation stable entre la taille d’un ouvrage et la charge nécessaire à sa réalisation;</a:t>
            </a:r>
          </a:p>
          <a:p>
            <a:pPr marL="285750" lvl="0" indent="-285750" rtl="0">
              <a:spcBef>
                <a:spcPts val="600"/>
              </a:spcBef>
              <a:spcAft>
                <a:spcPts val="0"/>
              </a:spcAft>
              <a:buFont typeface="Arial" panose="020B0604020202020204" pitchFamily="34" charset="0"/>
              <a:buChar char="•"/>
            </a:pPr>
            <a:r>
              <a:rPr lang="fr-FR" sz="1500" dirty="0">
                <a:solidFill>
                  <a:schemeClr val="tx2">
                    <a:lumMod val="10000"/>
                  </a:schemeClr>
                </a:solidFill>
                <a:latin typeface="Calibri" panose="020F0502020204030204" pitchFamily="34" charset="0"/>
                <a:cs typeface="Calibri" panose="020F0502020204030204" pitchFamily="34" charset="0"/>
              </a:rPr>
              <a:t>que vous suivez un cycle de vie de développement similaire en utilisant la même méthodologie et les mêmes outils, grâce à une équipe qui possède les mêmes compétences et les mêmes expériences.</a:t>
            </a:r>
            <a:endParaRPr sz="1500" dirty="0">
              <a:solidFill>
                <a:schemeClr val="tx2">
                  <a:lumMod val="10000"/>
                </a:schemeClr>
              </a:solidFill>
              <a:latin typeface="Calibri" panose="020F0502020204030204" pitchFamily="34" charset="0"/>
              <a:cs typeface="Calibri" panose="020F0502020204030204" pitchFamily="34" charset="0"/>
            </a:endParaRPr>
          </a:p>
        </p:txBody>
      </p:sp>
      <p:sp>
        <p:nvSpPr>
          <p:cNvPr id="4" name="Google Shape;419;p42">
            <a:extLst>
              <a:ext uri="{FF2B5EF4-FFF2-40B4-BE49-F238E27FC236}">
                <a16:creationId xmlns:a16="http://schemas.microsoft.com/office/drawing/2014/main" id="{E10AAE46-8205-1E59-4E27-E2CA49BDE80D}"/>
              </a:ext>
            </a:extLst>
          </p:cNvPr>
          <p:cNvSpPr/>
          <p:nvPr/>
        </p:nvSpPr>
        <p:spPr>
          <a:xfrm rot="10800000">
            <a:off x="-506995" y="-483060"/>
            <a:ext cx="1916400" cy="19164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21;p42">
            <a:extLst>
              <a:ext uri="{FF2B5EF4-FFF2-40B4-BE49-F238E27FC236}">
                <a16:creationId xmlns:a16="http://schemas.microsoft.com/office/drawing/2014/main" id="{BD821669-5CBE-3F4F-B986-31A3E613DF93}"/>
              </a:ext>
            </a:extLst>
          </p:cNvPr>
          <p:cNvSpPr/>
          <p:nvPr/>
        </p:nvSpPr>
        <p:spPr>
          <a:xfrm>
            <a:off x="699431" y="674660"/>
            <a:ext cx="233076" cy="353780"/>
          </a:xfrm>
          <a:prstGeom prst="rect">
            <a:avLst/>
          </a:prstGeom>
        </p:spPr>
        <p:txBody>
          <a:bodyPr>
            <a:prstTxWarp prst="textPlain">
              <a:avLst/>
            </a:prstTxWarp>
          </a:bodyPr>
          <a:lstStyle/>
          <a:p>
            <a:pPr lvl="0" algn="ctr"/>
            <a:r>
              <a:rPr lang="fr-FR" b="1" dirty="0">
                <a:solidFill>
                  <a:schemeClr val="lt1"/>
                </a:solidFill>
                <a:latin typeface="+mj-lt"/>
              </a:rPr>
              <a:t>1</a:t>
            </a:r>
            <a:endParaRPr b="1" i="0" dirty="0">
              <a:ln>
                <a:noFill/>
              </a:ln>
              <a:solidFill>
                <a:schemeClr val="lt1"/>
              </a:solidFill>
              <a:latin typeface="+mj-lt"/>
            </a:endParaRPr>
          </a:p>
        </p:txBody>
      </p:sp>
    </p:spTree>
    <p:extLst>
      <p:ext uri="{BB962C8B-B14F-4D97-AF65-F5344CB8AC3E}">
        <p14:creationId xmlns:p14="http://schemas.microsoft.com/office/powerpoint/2010/main" val="231225584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1" name="Google Shape;1131;p50"/>
          <p:cNvSpPr txBox="1">
            <a:spLocks noGrp="1"/>
          </p:cNvSpPr>
          <p:nvPr>
            <p:ph type="sldNum" idx="12"/>
          </p:nvPr>
        </p:nvSpPr>
        <p:spPr>
          <a:xfrm>
            <a:off x="8480584" y="4822278"/>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61</a:t>
            </a:fld>
            <a:endParaRPr/>
          </a:p>
        </p:txBody>
      </p:sp>
      <p:sp>
        <p:nvSpPr>
          <p:cNvPr id="1132" name="Google Shape;1132;p50"/>
          <p:cNvSpPr txBox="1">
            <a:spLocks noGrp="1"/>
          </p:cNvSpPr>
          <p:nvPr>
            <p:ph type="body" idx="4294967295"/>
          </p:nvPr>
        </p:nvSpPr>
        <p:spPr>
          <a:xfrm>
            <a:off x="1068309" y="1028440"/>
            <a:ext cx="6541380" cy="2864549"/>
          </a:xfrm>
          <a:prstGeom prst="rect">
            <a:avLst/>
          </a:prstGeom>
        </p:spPr>
        <p:txBody>
          <a:bodyPr spcFirstLastPara="1" wrap="square" lIns="0" tIns="0" rIns="0" bIns="0" anchor="ctr" anchorCtr="0">
            <a:noAutofit/>
          </a:bodyPr>
          <a:lstStyle/>
          <a:p>
            <a:pPr marL="0" lvl="0" indent="0" rtl="0">
              <a:spcBef>
                <a:spcPts val="600"/>
              </a:spcBef>
              <a:spcAft>
                <a:spcPts val="0"/>
              </a:spcAft>
              <a:buNone/>
            </a:pPr>
            <a:r>
              <a:rPr lang="fr-FR" sz="1600" dirty="0">
                <a:solidFill>
                  <a:schemeClr val="tx2">
                    <a:lumMod val="10000"/>
                  </a:schemeClr>
                </a:solidFill>
                <a:latin typeface="Calibri" panose="020F0502020204030204" pitchFamily="34" charset="0"/>
                <a:cs typeface="Calibri" panose="020F0502020204030204" pitchFamily="34" charset="0"/>
              </a:rPr>
              <a:t>Il se peut que vous ne disposiez pas d’un historique utilisable, parce que votre Organisme n’a pas encore commencé à le constituer ou parce que ce nouveau projet est nettement différent des précédents sur un ou plusieurs aspects fondamentaux. Vous pouvez appliquer une </a:t>
            </a:r>
            <a:r>
              <a:rPr lang="fr-FR" sz="1600" dirty="0">
                <a:solidFill>
                  <a:schemeClr val="accent3">
                    <a:lumMod val="50000"/>
                  </a:schemeClr>
                </a:solidFill>
                <a:latin typeface="Calibri" panose="020F0502020204030204" pitchFamily="34" charset="0"/>
                <a:cs typeface="Calibri" panose="020F0502020204030204" pitchFamily="34" charset="0"/>
              </a:rPr>
              <a:t>approche algorithmique </a:t>
            </a:r>
            <a:r>
              <a:rPr lang="fr-FR" sz="1600" dirty="0">
                <a:solidFill>
                  <a:schemeClr val="tx2">
                    <a:lumMod val="10000"/>
                  </a:schemeClr>
                </a:solidFill>
                <a:latin typeface="Calibri" panose="020F0502020204030204" pitchFamily="34" charset="0"/>
                <a:cs typeface="Calibri" panose="020F0502020204030204" pitchFamily="34" charset="0"/>
              </a:rPr>
              <a:t>reconnue telle que le modèle COCOMO de Barry BOEHM ou la méthodologie de PUTNAM pour convertir une estimation de taille en estimation de charge. Ces modèles, issus des données de l’industrie du logiciel, peuvent ne pas être aussi précis que ceux de votre historique.</a:t>
            </a:r>
            <a:endParaRPr sz="1600" dirty="0">
              <a:solidFill>
                <a:schemeClr val="tx2">
                  <a:lumMod val="10000"/>
                </a:schemeClr>
              </a:solidFill>
              <a:latin typeface="Calibri" panose="020F0502020204030204" pitchFamily="34" charset="0"/>
              <a:cs typeface="Calibri" panose="020F0502020204030204" pitchFamily="34" charset="0"/>
            </a:endParaRPr>
          </a:p>
        </p:txBody>
      </p:sp>
      <p:sp>
        <p:nvSpPr>
          <p:cNvPr id="4" name="Google Shape;419;p42">
            <a:extLst>
              <a:ext uri="{FF2B5EF4-FFF2-40B4-BE49-F238E27FC236}">
                <a16:creationId xmlns:a16="http://schemas.microsoft.com/office/drawing/2014/main" id="{E10AAE46-8205-1E59-4E27-E2CA49BDE80D}"/>
              </a:ext>
            </a:extLst>
          </p:cNvPr>
          <p:cNvSpPr/>
          <p:nvPr/>
        </p:nvSpPr>
        <p:spPr>
          <a:xfrm rot="10800000">
            <a:off x="-506995" y="-483060"/>
            <a:ext cx="1916400" cy="1916400"/>
          </a:xfrm>
          <a:prstGeom prst="pie">
            <a:avLst>
              <a:gd name="adj1" fmla="val 10788866"/>
              <a:gd name="adj2" fmla="val 16200000"/>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 name="Google Shape;421;p42">
            <a:extLst>
              <a:ext uri="{FF2B5EF4-FFF2-40B4-BE49-F238E27FC236}">
                <a16:creationId xmlns:a16="http://schemas.microsoft.com/office/drawing/2014/main" id="{BD821669-5CBE-3F4F-B986-31A3E613DF93}"/>
              </a:ext>
            </a:extLst>
          </p:cNvPr>
          <p:cNvSpPr/>
          <p:nvPr/>
        </p:nvSpPr>
        <p:spPr>
          <a:xfrm>
            <a:off x="699431" y="674660"/>
            <a:ext cx="233076" cy="353780"/>
          </a:xfrm>
          <a:prstGeom prst="rect">
            <a:avLst/>
          </a:prstGeom>
        </p:spPr>
        <p:txBody>
          <a:bodyPr>
            <a:prstTxWarp prst="textPlain">
              <a:avLst/>
            </a:prstTxWarp>
          </a:bodyPr>
          <a:lstStyle/>
          <a:p>
            <a:pPr lvl="0" algn="ctr"/>
            <a:r>
              <a:rPr lang="fr-FR" b="1" i="0" dirty="0">
                <a:ln>
                  <a:noFill/>
                </a:ln>
                <a:solidFill>
                  <a:schemeClr val="lt1"/>
                </a:solidFill>
                <a:latin typeface="+mj-lt"/>
              </a:rPr>
              <a:t>2</a:t>
            </a:r>
            <a:endParaRPr b="1" i="0" dirty="0">
              <a:ln>
                <a:noFill/>
              </a:ln>
              <a:solidFill>
                <a:schemeClr val="lt1"/>
              </a:solidFill>
              <a:latin typeface="+mj-lt"/>
            </a:endParaRPr>
          </a:p>
        </p:txBody>
      </p:sp>
    </p:spTree>
    <p:extLst>
      <p:ext uri="{BB962C8B-B14F-4D97-AF65-F5344CB8AC3E}">
        <p14:creationId xmlns:p14="http://schemas.microsoft.com/office/powerpoint/2010/main" val="29736016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7"/>
          <p:cNvSpPr txBox="1">
            <a:spLocks noGrp="1"/>
          </p:cNvSpPr>
          <p:nvPr>
            <p:ph type="title"/>
          </p:nvPr>
        </p:nvSpPr>
        <p:spPr>
          <a:xfrm>
            <a:off x="699000" y="839272"/>
            <a:ext cx="2007988"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FR" sz="1900" dirty="0"/>
              <a:t>   ESTIMATION</a:t>
            </a:r>
            <a:br>
              <a:rPr lang="fr-FR" sz="1900" dirty="0"/>
            </a:br>
            <a:r>
              <a:rPr lang="fr-FR" sz="1900" dirty="0"/>
              <a:t> DES DELAIS 	</a:t>
            </a:r>
          </a:p>
        </p:txBody>
      </p:sp>
      <p:sp>
        <p:nvSpPr>
          <p:cNvPr id="585" name="Google Shape;585;p4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62</a:t>
            </a:fld>
            <a:endParaRPr/>
          </a:p>
        </p:txBody>
      </p:sp>
      <p:sp>
        <p:nvSpPr>
          <p:cNvPr id="3" name="ZoneTexte 2">
            <a:extLst>
              <a:ext uri="{FF2B5EF4-FFF2-40B4-BE49-F238E27FC236}">
                <a16:creationId xmlns:a16="http://schemas.microsoft.com/office/drawing/2014/main" id="{CD673F6A-2A58-1383-8770-7003F96C1192}"/>
              </a:ext>
            </a:extLst>
          </p:cNvPr>
          <p:cNvSpPr txBox="1"/>
          <p:nvPr/>
        </p:nvSpPr>
        <p:spPr>
          <a:xfrm>
            <a:off x="3730261" y="779533"/>
            <a:ext cx="4825497" cy="3970318"/>
          </a:xfrm>
          <a:prstGeom prst="rect">
            <a:avLst/>
          </a:prstGeom>
          <a:noFill/>
        </p:spPr>
        <p:txBody>
          <a:bodyPr wrap="square" rtlCol="0">
            <a:spAutoFit/>
          </a:bodyPr>
          <a:lstStyle/>
          <a:p>
            <a:r>
              <a:rPr lang="fr-FR" dirty="0">
                <a:solidFill>
                  <a:schemeClr val="tx2">
                    <a:lumMod val="10000"/>
                  </a:schemeClr>
                </a:solidFill>
                <a:latin typeface="Calibri" panose="020F0502020204030204" pitchFamily="34" charset="0"/>
                <a:cs typeface="Calibri" panose="020F0502020204030204" pitchFamily="34" charset="0"/>
              </a:rPr>
              <a:t>La troisième étape de l’estimation consiste à déterminer les </a:t>
            </a:r>
            <a:r>
              <a:rPr lang="fr-FR" dirty="0">
                <a:solidFill>
                  <a:schemeClr val="accent3">
                    <a:lumMod val="50000"/>
                  </a:schemeClr>
                </a:solidFill>
                <a:latin typeface="Calibri" panose="020F0502020204030204" pitchFamily="34" charset="0"/>
                <a:cs typeface="Calibri" panose="020F0502020204030204" pitchFamily="34" charset="0"/>
              </a:rPr>
              <a:t>délais à partir de la charge estimée</a:t>
            </a:r>
            <a:r>
              <a:rPr lang="fr-FR" dirty="0">
                <a:solidFill>
                  <a:schemeClr val="tx2">
                    <a:lumMod val="10000"/>
                  </a:schemeClr>
                </a:solidFill>
                <a:latin typeface="Calibri" panose="020F0502020204030204" pitchFamily="34" charset="0"/>
                <a:cs typeface="Calibri" panose="020F0502020204030204" pitchFamily="34" charset="0"/>
              </a:rPr>
              <a:t>. Ce qui implique généralement d’estimer les ressources affectées au projet (la Structure de Contribution) ce qu’elles devront faire (le </a:t>
            </a:r>
            <a:r>
              <a:rPr lang="fr-FR" dirty="0">
                <a:solidFill>
                  <a:schemeClr val="accent3">
                    <a:lumMod val="50000"/>
                  </a:schemeClr>
                </a:solidFill>
                <a:latin typeface="Calibri" panose="020F0502020204030204" pitchFamily="34" charset="0"/>
                <a:cs typeface="Calibri" panose="020F0502020204030204" pitchFamily="34" charset="0"/>
              </a:rPr>
              <a:t>WBS </a:t>
            </a:r>
            <a:r>
              <a:rPr lang="fr-FR" dirty="0">
                <a:solidFill>
                  <a:schemeClr val="tx2">
                    <a:lumMod val="10000"/>
                  </a:schemeClr>
                </a:solidFill>
                <a:latin typeface="Calibri" panose="020F0502020204030204" pitchFamily="34" charset="0"/>
                <a:cs typeface="Calibri" panose="020F0502020204030204" pitchFamily="34" charset="0"/>
              </a:rPr>
              <a:t>– Work Breakdown Structure – Organigramme des Tâches) quand elles commenceront à travailler au projet et quand elles le termineront. Lorsque vous aurez ces informations, vous devez </a:t>
            </a:r>
            <a:r>
              <a:rPr lang="fr-FR" dirty="0">
                <a:solidFill>
                  <a:schemeClr val="accent3">
                    <a:lumMod val="50000"/>
                  </a:schemeClr>
                </a:solidFill>
                <a:latin typeface="Calibri" panose="020F0502020204030204" pitchFamily="34" charset="0"/>
                <a:cs typeface="Calibri" panose="020F0502020204030204" pitchFamily="34" charset="0"/>
              </a:rPr>
              <a:t>planifier les tâches</a:t>
            </a:r>
            <a:r>
              <a:rPr lang="fr-FR" dirty="0">
                <a:solidFill>
                  <a:schemeClr val="tx2">
                    <a:lumMod val="10000"/>
                  </a:schemeClr>
                </a:solidFill>
                <a:latin typeface="Calibri" panose="020F0502020204030204" pitchFamily="34" charset="0"/>
                <a:cs typeface="Calibri" panose="020F0502020204030204" pitchFamily="34" charset="0"/>
              </a:rPr>
              <a:t>.</a:t>
            </a:r>
          </a:p>
          <a:p>
            <a:r>
              <a:rPr lang="fr-FR" dirty="0">
                <a:solidFill>
                  <a:schemeClr val="tx2">
                    <a:lumMod val="10000"/>
                  </a:schemeClr>
                </a:solidFill>
                <a:latin typeface="Calibri" panose="020F0502020204030204" pitchFamily="34" charset="0"/>
                <a:cs typeface="Calibri" panose="020F0502020204030204" pitchFamily="34" charset="0"/>
              </a:rPr>
              <a:t>À nouveau, les historiques des projets passés, réalisés par votre Organisme ou, à défaut, des modèles classiques, peuvent être utilisés pour </a:t>
            </a:r>
            <a:r>
              <a:rPr lang="fr-FR" dirty="0">
                <a:solidFill>
                  <a:schemeClr val="accent3">
                    <a:lumMod val="50000"/>
                  </a:schemeClr>
                </a:solidFill>
                <a:latin typeface="Calibri" panose="020F0502020204030204" pitchFamily="34" charset="0"/>
                <a:cs typeface="Calibri" panose="020F0502020204030204" pitchFamily="34" charset="0"/>
              </a:rPr>
              <a:t>déterminer le nombre de personnes </a:t>
            </a:r>
            <a:r>
              <a:rPr lang="fr-FR" dirty="0">
                <a:solidFill>
                  <a:schemeClr val="tx2">
                    <a:lumMod val="10000"/>
                  </a:schemeClr>
                </a:solidFill>
                <a:latin typeface="Calibri" panose="020F0502020204030204" pitchFamily="34" charset="0"/>
                <a:cs typeface="Calibri" panose="020F0502020204030204" pitchFamily="34" charset="0"/>
              </a:rPr>
              <a:t>dont vous aurez besoin pour un projet d’une taille donnée et pour </a:t>
            </a:r>
            <a:r>
              <a:rPr lang="fr-FR" dirty="0">
                <a:solidFill>
                  <a:schemeClr val="accent3">
                    <a:lumMod val="50000"/>
                  </a:schemeClr>
                </a:solidFill>
                <a:latin typeface="Calibri" panose="020F0502020204030204" pitchFamily="34" charset="0"/>
                <a:cs typeface="Calibri" panose="020F0502020204030204" pitchFamily="34" charset="0"/>
              </a:rPr>
              <a:t>ordonnancer ces travaux</a:t>
            </a:r>
            <a:r>
              <a:rPr lang="fr-FR" dirty="0">
                <a:solidFill>
                  <a:schemeClr val="tx2">
                    <a:lumMod val="10000"/>
                  </a:schemeClr>
                </a:solidFill>
                <a:latin typeface="Calibri" panose="020F0502020204030204" pitchFamily="34" charset="0"/>
                <a:cs typeface="Calibri" panose="020F0502020204030204" pitchFamily="34" charset="0"/>
              </a:rPr>
              <a:t>. </a:t>
            </a:r>
          </a:p>
          <a:p>
            <a:r>
              <a:rPr lang="fr-FR" dirty="0">
                <a:solidFill>
                  <a:schemeClr val="tx2">
                    <a:lumMod val="10000"/>
                  </a:schemeClr>
                </a:solidFill>
                <a:latin typeface="Calibri" panose="020F0502020204030204" pitchFamily="34" charset="0"/>
                <a:cs typeface="Calibri" panose="020F0502020204030204" pitchFamily="34" charset="0"/>
              </a:rPr>
              <a:t>Si vous n’avez rien d’autre, la formule empirique suivante vous donnera une idée du temps total requis : </a:t>
            </a:r>
          </a:p>
          <a:p>
            <a:r>
              <a:rPr lang="fr-FR" b="1" dirty="0">
                <a:solidFill>
                  <a:srgbClr val="7030A0"/>
                </a:solidFill>
                <a:latin typeface="Calibri" panose="020F0502020204030204" pitchFamily="34" charset="0"/>
                <a:cs typeface="Calibri" panose="020F0502020204030204" pitchFamily="34" charset="0"/>
              </a:rPr>
              <a:t>                  Délai en mois = 3,0 * (charge en mois) 1/3 </a:t>
            </a:r>
          </a:p>
          <a:p>
            <a:r>
              <a:rPr lang="fr-FR" dirty="0">
                <a:solidFill>
                  <a:schemeClr val="tx2">
                    <a:lumMod val="10000"/>
                  </a:schemeClr>
                </a:solidFill>
                <a:latin typeface="Calibri" panose="020F0502020204030204" pitchFamily="34" charset="0"/>
                <a:cs typeface="Calibri" panose="020F0502020204030204" pitchFamily="34" charset="0"/>
              </a:rPr>
              <a:t>Des opinions diverses proposent au lieu de 3,0 des coefficients variant de 2,0 à 4,0. </a:t>
            </a:r>
          </a:p>
        </p:txBody>
      </p:sp>
    </p:spTree>
    <p:extLst>
      <p:ext uri="{BB962C8B-B14F-4D97-AF65-F5344CB8AC3E}">
        <p14:creationId xmlns:p14="http://schemas.microsoft.com/office/powerpoint/2010/main" val="29864346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47"/>
          <p:cNvSpPr txBox="1">
            <a:spLocks noGrp="1"/>
          </p:cNvSpPr>
          <p:nvPr>
            <p:ph type="title"/>
          </p:nvPr>
        </p:nvSpPr>
        <p:spPr>
          <a:xfrm>
            <a:off x="699000" y="839272"/>
            <a:ext cx="2007988"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FR" sz="1900" dirty="0"/>
              <a:t>   ESTIMATION</a:t>
            </a:r>
            <a:br>
              <a:rPr lang="fr-FR" sz="1900" dirty="0"/>
            </a:br>
            <a:r>
              <a:rPr lang="fr-FR" sz="1900" dirty="0"/>
              <a:t>     DU COUT	</a:t>
            </a:r>
          </a:p>
        </p:txBody>
      </p:sp>
      <p:sp>
        <p:nvSpPr>
          <p:cNvPr id="585" name="Google Shape;585;p4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63</a:t>
            </a:fld>
            <a:endParaRPr/>
          </a:p>
        </p:txBody>
      </p:sp>
      <p:sp>
        <p:nvSpPr>
          <p:cNvPr id="2" name="ZoneTexte 1">
            <a:extLst>
              <a:ext uri="{FF2B5EF4-FFF2-40B4-BE49-F238E27FC236}">
                <a16:creationId xmlns:a16="http://schemas.microsoft.com/office/drawing/2014/main" id="{A1B8B4C0-2F13-37BF-D7FF-F80AE9846B21}"/>
              </a:ext>
            </a:extLst>
          </p:cNvPr>
          <p:cNvSpPr txBox="1"/>
          <p:nvPr/>
        </p:nvSpPr>
        <p:spPr>
          <a:xfrm>
            <a:off x="3634264" y="450078"/>
            <a:ext cx="4846320" cy="4278094"/>
          </a:xfrm>
          <a:prstGeom prst="rect">
            <a:avLst/>
          </a:prstGeom>
          <a:noFill/>
        </p:spPr>
        <p:txBody>
          <a:bodyPr wrap="square" rtlCol="0">
            <a:spAutoFit/>
          </a:bodyPr>
          <a:lstStyle/>
          <a:p>
            <a:r>
              <a:rPr lang="fr-FR" sz="1600" dirty="0">
                <a:solidFill>
                  <a:schemeClr val="tx2">
                    <a:lumMod val="10000"/>
                  </a:schemeClr>
                </a:solidFill>
                <a:latin typeface="Calibri" panose="020F0502020204030204" pitchFamily="34" charset="0"/>
                <a:cs typeface="Calibri" panose="020F0502020204030204" pitchFamily="34" charset="0"/>
              </a:rPr>
              <a:t>Il faut prendre en compte de </a:t>
            </a:r>
            <a:r>
              <a:rPr lang="fr-FR" sz="1600" dirty="0">
                <a:solidFill>
                  <a:schemeClr val="accent6">
                    <a:lumMod val="50000"/>
                  </a:schemeClr>
                </a:solidFill>
                <a:latin typeface="Calibri" panose="020F0502020204030204" pitchFamily="34" charset="0"/>
                <a:cs typeface="Calibri" panose="020F0502020204030204" pitchFamily="34" charset="0"/>
              </a:rPr>
              <a:t>nombreux facteurs </a:t>
            </a:r>
            <a:r>
              <a:rPr lang="fr-FR" sz="1600" dirty="0">
                <a:solidFill>
                  <a:schemeClr val="tx2">
                    <a:lumMod val="10000"/>
                  </a:schemeClr>
                </a:solidFill>
                <a:latin typeface="Calibri" panose="020F0502020204030204" pitchFamily="34" charset="0"/>
                <a:cs typeface="Calibri" panose="020F0502020204030204" pitchFamily="34" charset="0"/>
              </a:rPr>
              <a:t>pour estimer le coût total d’un projet. Ces facteurs incluent les charges des travaux, les acquisitions ou les locations de matériels et de logiciels, les frais de déplacements, les télécommunications, les formations, les frais de locaux etc.</a:t>
            </a:r>
          </a:p>
          <a:p>
            <a:r>
              <a:rPr lang="fr-FR" sz="1600" dirty="0">
                <a:solidFill>
                  <a:schemeClr val="tx2">
                    <a:lumMod val="10000"/>
                  </a:schemeClr>
                </a:solidFill>
                <a:latin typeface="Calibri" panose="020F0502020204030204" pitchFamily="34" charset="0"/>
                <a:cs typeface="Calibri" panose="020F0502020204030204" pitchFamily="34" charset="0"/>
              </a:rPr>
              <a:t>Le coût du travail peut être obtenu en multipliant, simplement, l’estimation de charge en heures par un taux en dirhams par heure. </a:t>
            </a:r>
          </a:p>
          <a:p>
            <a:r>
              <a:rPr lang="fr-FR" sz="1600" dirty="0">
                <a:solidFill>
                  <a:schemeClr val="tx2">
                    <a:lumMod val="10000"/>
                  </a:schemeClr>
                </a:solidFill>
                <a:latin typeface="Calibri" panose="020F0502020204030204" pitchFamily="34" charset="0"/>
                <a:cs typeface="Calibri" panose="020F0502020204030204" pitchFamily="34" charset="0"/>
              </a:rPr>
              <a:t>Un calcul plus précis de coût de la charge résulte de l’utilisation d’un taux pour chaque catégorie de personnel (technicien, qualiticien, encadrement, documentation, support, etc.). Vous devrez déterminer quel pourcentage de la charge totale du projet doit être affecté à chaque profil. À nouveau, les données historiques ou des modèles classiques peuvent apporter une aide.</a:t>
            </a:r>
          </a:p>
        </p:txBody>
      </p:sp>
    </p:spTree>
    <p:extLst>
      <p:ext uri="{BB962C8B-B14F-4D97-AF65-F5344CB8AC3E}">
        <p14:creationId xmlns:p14="http://schemas.microsoft.com/office/powerpoint/2010/main" val="189196466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955639B-9924-BC09-5B77-A43AAA9C6798}"/>
              </a:ext>
            </a:extLst>
          </p:cNvPr>
          <p:cNvSpPr>
            <a:spLocks noGrp="1"/>
          </p:cNvSpPr>
          <p:nvPr>
            <p:ph type="title"/>
          </p:nvPr>
        </p:nvSpPr>
        <p:spPr/>
        <p:txBody>
          <a:bodyPr/>
          <a:lstStyle/>
          <a:p>
            <a:r>
              <a:rPr lang="en-US" dirty="0"/>
              <a:t>conclusion</a:t>
            </a:r>
          </a:p>
        </p:txBody>
      </p:sp>
      <p:sp>
        <p:nvSpPr>
          <p:cNvPr id="3" name="Espace réservé du texte 2">
            <a:extLst>
              <a:ext uri="{FF2B5EF4-FFF2-40B4-BE49-F238E27FC236}">
                <a16:creationId xmlns:a16="http://schemas.microsoft.com/office/drawing/2014/main" id="{ADF731E2-BC77-7929-156E-EDF8E514B22A}"/>
              </a:ext>
            </a:extLst>
          </p:cNvPr>
          <p:cNvSpPr>
            <a:spLocks noGrp="1"/>
          </p:cNvSpPr>
          <p:nvPr>
            <p:ph type="body" idx="1"/>
          </p:nvPr>
        </p:nvSpPr>
        <p:spPr>
          <a:xfrm>
            <a:off x="3844324" y="805325"/>
            <a:ext cx="4758499" cy="3540600"/>
          </a:xfrm>
        </p:spPr>
        <p:txBody>
          <a:bodyPr/>
          <a:lstStyle/>
          <a:p>
            <a:pPr marL="114300" indent="0">
              <a:buNone/>
            </a:pPr>
            <a:r>
              <a:rPr lang="fr-FR" dirty="0"/>
              <a:t>En guise de conclusion, le pilotage et/ou la gestion de projets informatiques est un ensemble de techniques qui permettent d’identifier, de planifier et de piloter le développement d’un produit logiciel. Toutefois l’évolution actuelle à fait susciter l’aspect managériale afin d’avoir une plus grande valeur ajoutée qui permet la conduite du projet vers la réussite. Ces techniques et outils ne peuvent fonctionner pleinement que dans le cadre d’une gestion dimensionnée par projet.</a:t>
            </a:r>
            <a:endParaRPr lang="en-US" dirty="0"/>
          </a:p>
        </p:txBody>
      </p:sp>
      <p:sp>
        <p:nvSpPr>
          <p:cNvPr id="5" name="Espace réservé du numéro de diapositive 4">
            <a:extLst>
              <a:ext uri="{FF2B5EF4-FFF2-40B4-BE49-F238E27FC236}">
                <a16:creationId xmlns:a16="http://schemas.microsoft.com/office/drawing/2014/main" id="{6ABB0766-F3F9-B679-80E6-B40B4F49E818}"/>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US" smtClean="0"/>
              <a:t>64</a:t>
            </a:fld>
            <a:endParaRPr lang="en-US"/>
          </a:p>
        </p:txBody>
      </p:sp>
    </p:spTree>
    <p:extLst>
      <p:ext uri="{BB962C8B-B14F-4D97-AF65-F5344CB8AC3E}">
        <p14:creationId xmlns:p14="http://schemas.microsoft.com/office/powerpoint/2010/main" val="16994145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136"/>
        <p:cNvGrpSpPr/>
        <p:nvPr/>
      </p:nvGrpSpPr>
      <p:grpSpPr>
        <a:xfrm>
          <a:off x="0" y="0"/>
          <a:ext cx="0" cy="0"/>
          <a:chOff x="0" y="0"/>
          <a:chExt cx="0" cy="0"/>
        </a:xfrm>
      </p:grpSpPr>
      <p:sp>
        <p:nvSpPr>
          <p:cNvPr id="1138" name="Google Shape;1138;p51"/>
          <p:cNvSpPr txBox="1"/>
          <p:nvPr/>
        </p:nvSpPr>
        <p:spPr>
          <a:xfrm>
            <a:off x="997459" y="1530855"/>
            <a:ext cx="6931800" cy="267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fr-FR" sz="1800" b="1" dirty="0">
                <a:solidFill>
                  <a:schemeClr val="bg2">
                    <a:lumMod val="20000"/>
                    <a:lumOff val="80000"/>
                  </a:schemeClr>
                </a:solidFill>
                <a:latin typeface="Montserrat"/>
                <a:ea typeface="Montserrat"/>
                <a:cs typeface="Montserrat"/>
                <a:sym typeface="Montserrat"/>
              </a:rPr>
              <a:t>Sources :</a:t>
            </a:r>
            <a:endParaRPr sz="1800" b="1" dirty="0">
              <a:solidFill>
                <a:schemeClr val="bg2">
                  <a:lumMod val="20000"/>
                  <a:lumOff val="80000"/>
                </a:schemeClr>
              </a:solidFill>
              <a:latin typeface="Montserrat"/>
              <a:ea typeface="Montserrat"/>
              <a:cs typeface="Montserrat"/>
              <a:sym typeface="Montserrat"/>
            </a:endParaRPr>
          </a:p>
        </p:txBody>
      </p:sp>
      <p:grpSp>
        <p:nvGrpSpPr>
          <p:cNvPr id="1149" name="Google Shape;1149;p51"/>
          <p:cNvGrpSpPr/>
          <p:nvPr/>
        </p:nvGrpSpPr>
        <p:grpSpPr>
          <a:xfrm>
            <a:off x="833153" y="2045295"/>
            <a:ext cx="7921781" cy="1500968"/>
            <a:chOff x="801125" y="3214207"/>
            <a:chExt cx="1695900" cy="877989"/>
          </a:xfrm>
        </p:grpSpPr>
        <p:sp>
          <p:nvSpPr>
            <p:cNvPr id="1150" name="Google Shape;1150;p51"/>
            <p:cNvSpPr txBox="1"/>
            <p:nvPr/>
          </p:nvSpPr>
          <p:spPr>
            <a:xfrm>
              <a:off x="801125" y="3455296"/>
              <a:ext cx="1695900" cy="636900"/>
            </a:xfrm>
            <a:prstGeom prst="rect">
              <a:avLst/>
            </a:prstGeom>
            <a:noFill/>
            <a:ln>
              <a:noFill/>
            </a:ln>
          </p:spPr>
          <p:txBody>
            <a:bodyPr spcFirstLastPara="1" wrap="square" lIns="0" tIns="0" rIns="0" bIns="0" anchor="t" anchorCtr="0">
              <a:noAutofit/>
            </a:bodyPr>
            <a:lstStyle/>
            <a:p>
              <a:pPr>
                <a:lnSpc>
                  <a:spcPct val="106000"/>
                </a:lnSpc>
                <a:spcAft>
                  <a:spcPts val="800"/>
                </a:spcAft>
              </a:pPr>
              <a:r>
                <a:rPr lang="fr-FR" sz="1800" dirty="0">
                  <a:solidFill>
                    <a:schemeClr val="accent5">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rPr>
                <a:t>cours de METHODES DE CONDUITE DES PROJETS INFORMATIQUES Raphael </a:t>
              </a:r>
              <a:r>
                <a:rPr lang="fr-FR" sz="1800" dirty="0" err="1">
                  <a:solidFill>
                    <a:schemeClr val="accent5">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rPr>
                <a:t>Yende</a:t>
              </a:r>
              <a:r>
                <a:rPr lang="fr-FR" sz="1800" dirty="0">
                  <a:solidFill>
                    <a:schemeClr val="accent5">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rPr>
                <a:t>,</a:t>
              </a:r>
            </a:p>
            <a:p>
              <a:pPr algn="just">
                <a:lnSpc>
                  <a:spcPct val="106000"/>
                </a:lnSpc>
                <a:spcAft>
                  <a:spcPts val="800"/>
                </a:spcAft>
              </a:pPr>
              <a:r>
                <a:rPr lang="fr-FR" sz="1800" dirty="0">
                  <a:solidFill>
                    <a:schemeClr val="accent5">
                      <a:lumMod val="60000"/>
                      <a:lumOff val="40000"/>
                    </a:schemeClr>
                  </a:solidFill>
                  <a:effectLst/>
                  <a:latin typeface="Calibri" panose="020F0502020204030204" pitchFamily="34" charset="0"/>
                  <a:ea typeface="Calibri" panose="020F0502020204030204" pitchFamily="34" charset="0"/>
                  <a:cs typeface="Arial" panose="020B0604020202020204" pitchFamily="34" charset="0"/>
                </a:rPr>
                <a:t>cours donné par Xavier blanc à l'Université de Bordeaux, </a:t>
              </a:r>
            </a:p>
            <a:p>
              <a:pPr>
                <a:lnSpc>
                  <a:spcPct val="106000"/>
                </a:lnSpc>
                <a:spcAft>
                  <a:spcPts val="800"/>
                </a:spcAft>
              </a:pPr>
              <a:r>
                <a:rPr lang="fr-FR" sz="1800" dirty="0">
                  <a:solidFill>
                    <a:schemeClr val="accent5">
                      <a:lumMod val="60000"/>
                      <a:lumOff val="40000"/>
                    </a:schemeClr>
                  </a:solidFill>
                  <a:latin typeface="Calibri" panose="020F0502020204030204" pitchFamily="34" charset="0"/>
                  <a:ea typeface="Calibri" panose="020F0502020204030204" pitchFamily="34" charset="0"/>
                  <a:cs typeface="Arial" panose="020B0604020202020204" pitchFamily="34" charset="0"/>
                </a:rPr>
                <a:t>Wikipédia.</a:t>
              </a:r>
            </a:p>
            <a:p>
              <a:pPr>
                <a:lnSpc>
                  <a:spcPct val="106000"/>
                </a:lnSpc>
                <a:spcAft>
                  <a:spcPts val="800"/>
                </a:spcAft>
              </a:pPr>
              <a:endParaRPr lang="fr-FR" sz="1800" dirty="0">
                <a:solidFill>
                  <a:schemeClr val="accent3">
                    <a:lumMod val="50000"/>
                  </a:schemeClr>
                </a:solidFill>
                <a:effectLst/>
                <a:latin typeface="Calibri" panose="020F0502020204030204" pitchFamily="34" charset="0"/>
                <a:ea typeface="Calibri" panose="020F0502020204030204" pitchFamily="34" charset="0"/>
                <a:cs typeface="Arial" panose="020B0604020202020204" pitchFamily="34" charset="0"/>
              </a:endParaRPr>
            </a:p>
            <a:p>
              <a:pPr marL="0" lvl="0" indent="0" algn="ctr" rtl="0">
                <a:spcBef>
                  <a:spcPts val="0"/>
                </a:spcBef>
                <a:spcAft>
                  <a:spcPts val="0"/>
                </a:spcAft>
                <a:buNone/>
              </a:pPr>
              <a:endParaRPr sz="1200" dirty="0">
                <a:solidFill>
                  <a:srgbClr val="434343"/>
                </a:solidFill>
                <a:latin typeface="Montserrat"/>
                <a:ea typeface="Montserrat"/>
                <a:cs typeface="Montserrat"/>
                <a:sym typeface="Montserrat"/>
              </a:endParaRPr>
            </a:p>
          </p:txBody>
        </p:sp>
        <p:sp>
          <p:nvSpPr>
            <p:cNvPr id="1151" name="Google Shape;1151;p51"/>
            <p:cNvSpPr/>
            <p:nvPr/>
          </p:nvSpPr>
          <p:spPr>
            <a:xfrm>
              <a:off x="1535764" y="3214207"/>
              <a:ext cx="82280" cy="167145"/>
            </a:xfrm>
            <a:custGeom>
              <a:avLst/>
              <a:gdLst/>
              <a:ahLst/>
              <a:cxnLst/>
              <a:rect l="l" t="t" r="r" b="b"/>
              <a:pathLst>
                <a:path w="7439" h="5929" extrusionOk="0">
                  <a:moveTo>
                    <a:pt x="5947" y="728"/>
                  </a:moveTo>
                  <a:lnTo>
                    <a:pt x="5947" y="3710"/>
                  </a:lnTo>
                  <a:lnTo>
                    <a:pt x="1492" y="3710"/>
                  </a:lnTo>
                  <a:lnTo>
                    <a:pt x="1492" y="728"/>
                  </a:lnTo>
                  <a:close/>
                  <a:moveTo>
                    <a:pt x="1194" y="1"/>
                  </a:moveTo>
                  <a:lnTo>
                    <a:pt x="1101" y="38"/>
                  </a:lnTo>
                  <a:lnTo>
                    <a:pt x="989" y="94"/>
                  </a:lnTo>
                  <a:lnTo>
                    <a:pt x="914" y="150"/>
                  </a:lnTo>
                  <a:lnTo>
                    <a:pt x="840" y="243"/>
                  </a:lnTo>
                  <a:lnTo>
                    <a:pt x="802" y="336"/>
                  </a:lnTo>
                  <a:lnTo>
                    <a:pt x="765" y="430"/>
                  </a:lnTo>
                  <a:lnTo>
                    <a:pt x="746" y="542"/>
                  </a:lnTo>
                  <a:lnTo>
                    <a:pt x="746" y="4437"/>
                  </a:lnTo>
                  <a:lnTo>
                    <a:pt x="6693" y="4437"/>
                  </a:lnTo>
                  <a:lnTo>
                    <a:pt x="6693" y="542"/>
                  </a:lnTo>
                  <a:lnTo>
                    <a:pt x="6674" y="430"/>
                  </a:lnTo>
                  <a:lnTo>
                    <a:pt x="6655" y="336"/>
                  </a:lnTo>
                  <a:lnTo>
                    <a:pt x="6599" y="243"/>
                  </a:lnTo>
                  <a:lnTo>
                    <a:pt x="6525" y="150"/>
                  </a:lnTo>
                  <a:lnTo>
                    <a:pt x="6450" y="94"/>
                  </a:lnTo>
                  <a:lnTo>
                    <a:pt x="6357" y="38"/>
                  </a:lnTo>
                  <a:lnTo>
                    <a:pt x="6245" y="1"/>
                  </a:lnTo>
                  <a:close/>
                  <a:moveTo>
                    <a:pt x="187" y="4810"/>
                  </a:moveTo>
                  <a:lnTo>
                    <a:pt x="131" y="4829"/>
                  </a:lnTo>
                  <a:lnTo>
                    <a:pt x="57" y="4866"/>
                  </a:lnTo>
                  <a:lnTo>
                    <a:pt x="20" y="4941"/>
                  </a:lnTo>
                  <a:lnTo>
                    <a:pt x="1" y="4996"/>
                  </a:lnTo>
                  <a:lnTo>
                    <a:pt x="1" y="5183"/>
                  </a:lnTo>
                  <a:lnTo>
                    <a:pt x="20" y="5332"/>
                  </a:lnTo>
                  <a:lnTo>
                    <a:pt x="75" y="5481"/>
                  </a:lnTo>
                  <a:lnTo>
                    <a:pt x="131" y="5612"/>
                  </a:lnTo>
                  <a:lnTo>
                    <a:pt x="225" y="5705"/>
                  </a:lnTo>
                  <a:lnTo>
                    <a:pt x="336" y="5798"/>
                  </a:lnTo>
                  <a:lnTo>
                    <a:pt x="467" y="5873"/>
                  </a:lnTo>
                  <a:lnTo>
                    <a:pt x="597" y="5910"/>
                  </a:lnTo>
                  <a:lnTo>
                    <a:pt x="746" y="5928"/>
                  </a:lnTo>
                  <a:lnTo>
                    <a:pt x="6693" y="5928"/>
                  </a:lnTo>
                  <a:lnTo>
                    <a:pt x="6842" y="5910"/>
                  </a:lnTo>
                  <a:lnTo>
                    <a:pt x="6972" y="5873"/>
                  </a:lnTo>
                  <a:lnTo>
                    <a:pt x="7103" y="5798"/>
                  </a:lnTo>
                  <a:lnTo>
                    <a:pt x="7214" y="5705"/>
                  </a:lnTo>
                  <a:lnTo>
                    <a:pt x="7308" y="5612"/>
                  </a:lnTo>
                  <a:lnTo>
                    <a:pt x="7382" y="5481"/>
                  </a:lnTo>
                  <a:lnTo>
                    <a:pt x="7420" y="5332"/>
                  </a:lnTo>
                  <a:lnTo>
                    <a:pt x="7438" y="5183"/>
                  </a:lnTo>
                  <a:lnTo>
                    <a:pt x="7438" y="4996"/>
                  </a:lnTo>
                  <a:lnTo>
                    <a:pt x="7420" y="4941"/>
                  </a:lnTo>
                  <a:lnTo>
                    <a:pt x="7382" y="4866"/>
                  </a:lnTo>
                  <a:lnTo>
                    <a:pt x="7326" y="4829"/>
                  </a:lnTo>
                  <a:lnTo>
                    <a:pt x="7252" y="4810"/>
                  </a:lnTo>
                  <a:lnTo>
                    <a:pt x="4437" y="4810"/>
                  </a:lnTo>
                  <a:lnTo>
                    <a:pt x="4419" y="4903"/>
                  </a:lnTo>
                  <a:lnTo>
                    <a:pt x="4400" y="4978"/>
                  </a:lnTo>
                  <a:lnTo>
                    <a:pt x="4363" y="5034"/>
                  </a:lnTo>
                  <a:lnTo>
                    <a:pt x="4325" y="5090"/>
                  </a:lnTo>
                  <a:lnTo>
                    <a:pt x="4269" y="5127"/>
                  </a:lnTo>
                  <a:lnTo>
                    <a:pt x="4195" y="5164"/>
                  </a:lnTo>
                  <a:lnTo>
                    <a:pt x="4139" y="5183"/>
                  </a:lnTo>
                  <a:lnTo>
                    <a:pt x="3263" y="5183"/>
                  </a:lnTo>
                  <a:lnTo>
                    <a:pt x="3207" y="5146"/>
                  </a:lnTo>
                  <a:lnTo>
                    <a:pt x="3132" y="5108"/>
                  </a:lnTo>
                  <a:lnTo>
                    <a:pt x="3076" y="5071"/>
                  </a:lnTo>
                  <a:lnTo>
                    <a:pt x="3039" y="5015"/>
                  </a:lnTo>
                  <a:lnTo>
                    <a:pt x="3002" y="4941"/>
                  </a:lnTo>
                  <a:lnTo>
                    <a:pt x="2983" y="4885"/>
                  </a:lnTo>
                  <a:lnTo>
                    <a:pt x="2965" y="481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solidFill>
                  <a:srgbClr val="434343"/>
                </a:solidFill>
              </a:endParaRPr>
            </a:p>
          </p:txBody>
        </p:sp>
      </p:grpSp>
      <p:sp>
        <p:nvSpPr>
          <p:cNvPr id="1152" name="Google Shape;1152;p51"/>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129"/>
        <p:cNvGrpSpPr/>
        <p:nvPr/>
      </p:nvGrpSpPr>
      <p:grpSpPr>
        <a:xfrm>
          <a:off x="0" y="0"/>
          <a:ext cx="0" cy="0"/>
          <a:chOff x="0" y="0"/>
          <a:chExt cx="0" cy="0"/>
        </a:xfrm>
      </p:grpSpPr>
      <p:sp>
        <p:nvSpPr>
          <p:cNvPr id="1131" name="Google Shape;1131;p5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Clr>
                <a:srgbClr val="000000"/>
              </a:buClr>
              <a:buSzPts val="1100"/>
              <a:buFont typeface="Arial"/>
              <a:buNone/>
            </a:pPr>
            <a:fld id="{00000000-1234-1234-1234-123412341234}" type="slidenum">
              <a:rPr lang="en"/>
              <a:t>66</a:t>
            </a:fld>
            <a:endParaRPr/>
          </a:p>
        </p:txBody>
      </p:sp>
      <p:sp>
        <p:nvSpPr>
          <p:cNvPr id="1132" name="Google Shape;1132;p50"/>
          <p:cNvSpPr txBox="1">
            <a:spLocks noGrp="1"/>
          </p:cNvSpPr>
          <p:nvPr>
            <p:ph type="body" idx="4294967295"/>
          </p:nvPr>
        </p:nvSpPr>
        <p:spPr>
          <a:xfrm>
            <a:off x="1256247" y="1137083"/>
            <a:ext cx="6244800" cy="2520518"/>
          </a:xfrm>
          <a:prstGeom prst="rect">
            <a:avLst/>
          </a:prstGeom>
        </p:spPr>
        <p:txBody>
          <a:bodyPr spcFirstLastPara="1" wrap="square" lIns="0" tIns="0" rIns="0" bIns="0" anchor="ctr" anchorCtr="0">
            <a:noAutofit/>
          </a:bodyPr>
          <a:lstStyle/>
          <a:p>
            <a:pPr marL="0" lvl="0" indent="0" algn="ctr" rtl="0">
              <a:spcBef>
                <a:spcPts val="600"/>
              </a:spcBef>
              <a:spcAft>
                <a:spcPts val="0"/>
              </a:spcAft>
              <a:buNone/>
            </a:pPr>
            <a:r>
              <a:rPr lang="fr-FR" sz="3200" dirty="0">
                <a:solidFill>
                  <a:srgbClr val="FFFFFF"/>
                </a:solidFill>
                <a:latin typeface="+mn-lt"/>
              </a:rPr>
              <a:t>MERCI DE VOTRE ATTENTION </a:t>
            </a:r>
            <a:endParaRPr sz="3200" dirty="0">
              <a:solidFill>
                <a:srgbClr val="FFFFFF"/>
              </a:solidFill>
              <a:latin typeface="+mn-l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6"/>
          <p:cNvSpPr txBox="1">
            <a:spLocks noGrp="1"/>
          </p:cNvSpPr>
          <p:nvPr>
            <p:ph type="title"/>
          </p:nvPr>
        </p:nvSpPr>
        <p:spPr>
          <a:xfrm>
            <a:off x="648930" y="907950"/>
            <a:ext cx="2256502"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FR" sz="2000" dirty="0">
                <a:effectLst/>
                <a:latin typeface="Montserrat ExtraBold" panose="00000900000000000000" pitchFamily="2" charset="0"/>
                <a:ea typeface="Calibri" panose="020F0502020204030204" pitchFamily="34" charset="0"/>
                <a:cs typeface="Arial" panose="020B0604020202020204" pitchFamily="34" charset="0"/>
              </a:rPr>
              <a:t>LES METHODES DE DEVELOPPEMENT</a:t>
            </a:r>
            <a:endParaRPr lang="fr-MA" sz="2000" dirty="0">
              <a:latin typeface="Montserrat ExtraBold" panose="00000900000000000000" pitchFamily="2" charset="0"/>
            </a:endParaRPr>
          </a:p>
        </p:txBody>
      </p:sp>
      <p:sp>
        <p:nvSpPr>
          <p:cNvPr id="310" name="Google Shape;310;p36"/>
          <p:cNvSpPr txBox="1">
            <a:spLocks noGrp="1"/>
          </p:cNvSpPr>
          <p:nvPr>
            <p:ph type="body" idx="1"/>
          </p:nvPr>
        </p:nvSpPr>
        <p:spPr>
          <a:xfrm>
            <a:off x="3631375" y="600077"/>
            <a:ext cx="5397909" cy="4543374"/>
          </a:xfrm>
          <a:prstGeom prst="rect">
            <a:avLst/>
          </a:prstGeom>
        </p:spPr>
        <p:txBody>
          <a:bodyPr spcFirstLastPara="1" wrap="square" lIns="0" tIns="0" rIns="0" bIns="0" anchor="ctr" anchorCtr="0">
            <a:noAutofit/>
          </a:bodyPr>
          <a:lstStyle/>
          <a:p>
            <a:pPr marL="88900" indent="0">
              <a:lnSpc>
                <a:spcPct val="106000"/>
              </a:lnSpc>
              <a:spcAft>
                <a:spcPts val="800"/>
              </a:spcAft>
              <a:buNone/>
            </a:pPr>
            <a:r>
              <a:rPr lang="fr-FR" sz="18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   Une méthode définit une démarche en vue de produire des résultats. Par exemple, les cuisiniers utilisent des recettes de cuisine, les pilotes déroulent des checklists avant de décoller, les architectes font des plans avant de superviser des chantiers. Une méthode permet d’assister une ou plusieurs étapes du cycle de vie du logiciel.</a:t>
            </a:r>
            <a:endParaRPr lang="en-US" sz="18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endParaRPr>
          </a:p>
          <a:p>
            <a:pPr>
              <a:lnSpc>
                <a:spcPct val="106000"/>
              </a:lnSpc>
              <a:spcAft>
                <a:spcPts val="800"/>
              </a:spcAft>
            </a:pPr>
            <a:r>
              <a:rPr lang="fr-FR" sz="18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nous distinguerons plusieurs types des méthodes à savoir : </a:t>
            </a:r>
            <a:endParaRPr lang="en-US" sz="18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endParaRPr>
          </a:p>
          <a:p>
            <a:pPr>
              <a:lnSpc>
                <a:spcPct val="106000"/>
              </a:lnSpc>
              <a:spcAft>
                <a:spcPts val="800"/>
              </a:spcAft>
            </a:pPr>
            <a:r>
              <a:rPr lang="fr-FR" sz="18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rPr>
              <a:t>les méthodes fonctionnelles, les méthodes objet, Les méthodes adaptatives ou Agiles, Les méthodes spécifiques …</a:t>
            </a:r>
            <a:endParaRPr lang="en-US" sz="1800" dirty="0">
              <a:solidFill>
                <a:schemeClr val="tx2">
                  <a:lumMod val="10000"/>
                </a:schemeClr>
              </a:solidFill>
              <a:effectLst/>
              <a:latin typeface="Montserrat Light" panose="00000400000000000000" pitchFamily="2" charset="0"/>
              <a:ea typeface="Calibri" panose="020F0502020204030204" pitchFamily="34" charset="0"/>
              <a:cs typeface="Arial" panose="020B0604020202020204" pitchFamily="34" charset="0"/>
            </a:endParaRPr>
          </a:p>
          <a:p>
            <a:pPr marL="0" indent="0" algn="just">
              <a:lnSpc>
                <a:spcPct val="107000"/>
              </a:lnSpc>
              <a:buNone/>
            </a:pPr>
            <a:endParaRPr sz="2000" dirty="0">
              <a:solidFill>
                <a:srgbClr val="000000"/>
              </a:solidFill>
            </a:endParaRPr>
          </a:p>
        </p:txBody>
      </p:sp>
      <p:sp>
        <p:nvSpPr>
          <p:cNvPr id="311" name="Google Shape;311;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Google Shape;84;p16"/>
          <p:cNvSpPr txBox="1">
            <a:spLocks noGrp="1"/>
          </p:cNvSpPr>
          <p:nvPr>
            <p:ph type="ctrTitle"/>
          </p:nvPr>
        </p:nvSpPr>
        <p:spPr>
          <a:xfrm>
            <a:off x="2169900" y="1991850"/>
            <a:ext cx="4804200" cy="11598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 dirty="0"/>
              <a:t>1.</a:t>
            </a:r>
            <a:endParaRPr dirty="0"/>
          </a:p>
          <a:p>
            <a:r>
              <a:rPr lang="fr-FR" dirty="0"/>
              <a:t>LES METHODES ADAPTATIVES</a:t>
            </a:r>
            <a:br>
              <a:rPr lang="en-US" dirty="0"/>
            </a:br>
            <a:endParaRPr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6"/>
          <p:cNvSpPr txBox="1">
            <a:spLocks noGrp="1"/>
          </p:cNvSpPr>
          <p:nvPr>
            <p:ph type="title"/>
          </p:nvPr>
        </p:nvSpPr>
        <p:spPr>
          <a:xfrm>
            <a:off x="505609" y="907950"/>
            <a:ext cx="2399823" cy="33276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fr-FR" sz="2400" dirty="0"/>
              <a:t>LES METHODES ADAPTATIVES</a:t>
            </a:r>
            <a:endParaRPr lang="fr-MA" sz="2000" dirty="0">
              <a:latin typeface="Montserrat ExtraBold" panose="00000900000000000000" pitchFamily="2" charset="0"/>
            </a:endParaRPr>
          </a:p>
        </p:txBody>
      </p:sp>
      <p:sp>
        <p:nvSpPr>
          <p:cNvPr id="310" name="Google Shape;310;p36"/>
          <p:cNvSpPr txBox="1">
            <a:spLocks noGrp="1"/>
          </p:cNvSpPr>
          <p:nvPr>
            <p:ph type="body" idx="1"/>
          </p:nvPr>
        </p:nvSpPr>
        <p:spPr>
          <a:xfrm>
            <a:off x="3631375" y="600077"/>
            <a:ext cx="5397909" cy="4543374"/>
          </a:xfrm>
          <a:prstGeom prst="rect">
            <a:avLst/>
          </a:prstGeom>
        </p:spPr>
        <p:txBody>
          <a:bodyPr spcFirstLastPara="1" wrap="square" lIns="0" tIns="0" rIns="0" bIns="0" anchor="ctr" anchorCtr="0">
            <a:noAutofit/>
          </a:bodyPr>
          <a:lstStyle/>
          <a:p>
            <a:pPr marL="0" indent="0">
              <a:spcAft>
                <a:spcPts val="1000"/>
              </a:spcAft>
              <a:buNone/>
            </a:pPr>
            <a:r>
              <a:rPr lang="fr-FR" sz="1800" dirty="0">
                <a:effectLst/>
                <a:latin typeface="Montserrat Light" panose="00000400000000000000" pitchFamily="2" charset="0"/>
                <a:ea typeface="Calibri" panose="020F0502020204030204" pitchFamily="34" charset="0"/>
                <a:cs typeface="Arial" panose="020B0604020202020204" pitchFamily="34" charset="0"/>
              </a:rPr>
              <a:t> </a:t>
            </a:r>
            <a:r>
              <a:rPr lang="fr-FR" sz="1800" dirty="0">
                <a:solidFill>
                  <a:schemeClr val="tx2">
                    <a:lumMod val="10000"/>
                  </a:schemeClr>
                </a:solidFill>
                <a:effectLst/>
                <a:latin typeface="Montserrat Light" panose="00000400000000000000" pitchFamily="2" charset="0"/>
                <a:ea typeface="Calibri" panose="020F0502020204030204" pitchFamily="34" charset="0"/>
                <a:cs typeface="Calibri" panose="020F0502020204030204" pitchFamily="34" charset="0"/>
              </a:rPr>
              <a:t>Les méthodes dites « adaptatives » sont subdivisées en 2 parties notamment : les méthodes prédictives et les méthodes agiles </a:t>
            </a:r>
            <a:endParaRPr lang="en-US" sz="1800" dirty="0">
              <a:solidFill>
                <a:schemeClr val="tx2">
                  <a:lumMod val="10000"/>
                </a:schemeClr>
              </a:solidFill>
              <a:effectLst/>
              <a:latin typeface="Montserrat Light" panose="00000400000000000000" pitchFamily="2" charset="0"/>
              <a:ea typeface="Calibri" panose="020F0502020204030204" pitchFamily="34" charset="0"/>
              <a:cs typeface="Calibri" panose="020F0502020204030204" pitchFamily="34" charset="0"/>
            </a:endParaRPr>
          </a:p>
          <a:p>
            <a:pPr marL="0" indent="0" algn="just">
              <a:lnSpc>
                <a:spcPct val="107000"/>
              </a:lnSpc>
              <a:buNone/>
            </a:pPr>
            <a:endParaRPr sz="2000" dirty="0">
              <a:solidFill>
                <a:srgbClr val="000000"/>
              </a:solidFill>
            </a:endParaRPr>
          </a:p>
        </p:txBody>
      </p:sp>
      <p:sp>
        <p:nvSpPr>
          <p:cNvPr id="311" name="Google Shape;311;p3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309725497"/>
      </p:ext>
    </p:extLst>
  </p:cSld>
  <p:clrMapOvr>
    <a:masterClrMapping/>
  </p:clrMapOvr>
</p:sld>
</file>

<file path=ppt/theme/theme1.xml><?xml version="1.0" encoding="utf-8"?>
<a:theme xmlns:a="http://schemas.openxmlformats.org/drawingml/2006/main" name="Juliet template">
  <a:themeElements>
    <a:clrScheme name="Custom 347">
      <a:dk1>
        <a:srgbClr val="666666"/>
      </a:dk1>
      <a:lt1>
        <a:srgbClr val="FFFFFF"/>
      </a:lt1>
      <a:dk2>
        <a:srgbClr val="B7B7B7"/>
      </a:dk2>
      <a:lt2>
        <a:srgbClr val="E4E4E4"/>
      </a:lt2>
      <a:accent1>
        <a:srgbClr val="5C91E6"/>
      </a:accent1>
      <a:accent2>
        <a:srgbClr val="4CD5D5"/>
      </a:accent2>
      <a:accent3>
        <a:srgbClr val="7A6DDD"/>
      </a:accent3>
      <a:accent4>
        <a:srgbClr val="EC59B6"/>
      </a:accent4>
      <a:accent5>
        <a:srgbClr val="F79E3A"/>
      </a:accent5>
      <a:accent6>
        <a:srgbClr val="EEDC14"/>
      </a:accent6>
      <a:hlink>
        <a:srgbClr val="666666"/>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TotalTime>
  <Words>3074</Words>
  <Application>Microsoft Office PowerPoint</Application>
  <PresentationFormat>Affichage à l'écran (16:9)</PresentationFormat>
  <Paragraphs>271</Paragraphs>
  <Slides>66</Slides>
  <Notes>44</Notes>
  <HiddenSlides>0</HiddenSlides>
  <MMClips>0</MMClips>
  <ScaleCrop>false</ScaleCrop>
  <HeadingPairs>
    <vt:vector size="6" baseType="variant">
      <vt:variant>
        <vt:lpstr>Polices utilisées</vt:lpstr>
      </vt:variant>
      <vt:variant>
        <vt:i4>8</vt:i4>
      </vt:variant>
      <vt:variant>
        <vt:lpstr>Thème</vt:lpstr>
      </vt:variant>
      <vt:variant>
        <vt:i4>1</vt:i4>
      </vt:variant>
      <vt:variant>
        <vt:lpstr>Titres des diapositives</vt:lpstr>
      </vt:variant>
      <vt:variant>
        <vt:i4>66</vt:i4>
      </vt:variant>
    </vt:vector>
  </HeadingPairs>
  <TitlesOfParts>
    <vt:vector size="75" baseType="lpstr">
      <vt:lpstr>Montserrat Light</vt:lpstr>
      <vt:lpstr>Montserrat</vt:lpstr>
      <vt:lpstr>Arabic Typesetting</vt:lpstr>
      <vt:lpstr>Montserrat ExtraBold</vt:lpstr>
      <vt:lpstr>Courier New</vt:lpstr>
      <vt:lpstr>Arial</vt:lpstr>
      <vt:lpstr>Wingdings</vt:lpstr>
      <vt:lpstr>Calibri</vt:lpstr>
      <vt:lpstr>Juliet template</vt:lpstr>
      <vt:lpstr>OUTILS DE GESTION DE PROJETS INFORMATIQUES</vt:lpstr>
      <vt:lpstr>TEAM PRESENTATION</vt:lpstr>
      <vt:lpstr>Plan</vt:lpstr>
      <vt:lpstr>Introduction </vt:lpstr>
      <vt:lpstr>Introduction</vt:lpstr>
      <vt:lpstr>LES METHODES DE DEVELOPPEMENT </vt:lpstr>
      <vt:lpstr>LES METHODES DE DEVELOPPEMENT</vt:lpstr>
      <vt:lpstr>1. LES METHODES ADAPTATIVES </vt:lpstr>
      <vt:lpstr>LES METHODES ADAPTATIVES</vt:lpstr>
      <vt:lpstr>1.1-LES METHODES PREDICTIVES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2.Les méthodes agiles</vt:lpstr>
      <vt:lpstr>Les régles de bases des projets agiles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Les techniques de gestions</vt:lpstr>
      <vt:lpstr>LES TECHNIQUES DE PLANIFICATION OU DE L’ORDONNANCEMENT</vt:lpstr>
      <vt:lpstr>LES TECHNIQUES DE PLANIFICATION OU DE L’ORDONNANCEMENT</vt:lpstr>
      <vt:lpstr>LES TECHNIQUES DE PLANIFICATION OU DE L’ORDONNANCEMENT</vt:lpstr>
      <vt:lpstr>LES TECHNIQUES DE PLANIFICATION OU DE L’ORDONNANCEMENT</vt:lpstr>
      <vt:lpstr>LE DIAGRAMME DE GANTT</vt:lpstr>
      <vt:lpstr>LE DIAGRAMME DE GANTT</vt:lpstr>
      <vt:lpstr>LE DIAGRAMME DE GANTT</vt:lpstr>
      <vt:lpstr>LE DIAGRAMME DE GANTT</vt:lpstr>
      <vt:lpstr>Logiciels informatiques pour les diagrammes de Gantt </vt:lpstr>
      <vt:lpstr>La méthode de PERT (Programm Evaluation and Review Technique)</vt:lpstr>
      <vt:lpstr>La méthode de PERT (Programm Evaluation and Review Technique)</vt:lpstr>
      <vt:lpstr>Présentation PowerPoint</vt:lpstr>
      <vt:lpstr>Présentation PowerPoint</vt:lpstr>
      <vt:lpstr>La méthode de PERT (Programm Evaluation and Review Technique)</vt:lpstr>
      <vt:lpstr>Présentation PowerPoint</vt:lpstr>
      <vt:lpstr>DÉTERMINATION DES DATES « AU PLUS TÔT » ET « AU PLUS TARD » DANS UN RÉSEAU PERT </vt:lpstr>
      <vt:lpstr>CALCUL DES DIFFÉRENTES MARGES D'UNE TÂCHE DANS UN RÉSEAU PERT </vt:lpstr>
      <vt:lpstr>La méthode MPM(Méthode de Potentiels Métra)</vt:lpstr>
      <vt:lpstr>La méthode MPM(Méthode de Potentiels Métra)</vt:lpstr>
      <vt:lpstr>La méthode MPM(Méthode de Potentiels Métra)</vt:lpstr>
      <vt:lpstr>La méthode MPM(Méthode de Potentiels Métra)</vt:lpstr>
      <vt:lpstr>La méthode MPM(Méthode de Potentiels Métra)</vt:lpstr>
      <vt:lpstr>LES TECHNIQUES D’ESTIMATION DE PROJETS INFORMATIQUES</vt:lpstr>
      <vt:lpstr>LES TECHNIQUES D’ESTIMATION DE PROJETS INFORMATIQUES</vt:lpstr>
      <vt:lpstr>LES TECHNIQUES D’ESTIMATION DE PROJETS INFORMATIQUES</vt:lpstr>
      <vt:lpstr>ESTIMATION DE CHARGES DE PROJETS INFORMATIQUES  </vt:lpstr>
      <vt:lpstr>ESTIMATION  DE LA TAILLE</vt:lpstr>
      <vt:lpstr>Les 2 principaux moyens d’estimation de la taille de l’ouvrage sont :</vt:lpstr>
      <vt:lpstr>   ESTIMATION  DE LA CHARGE</vt:lpstr>
      <vt:lpstr>Présentation PowerPoint</vt:lpstr>
      <vt:lpstr>Présentation PowerPoint</vt:lpstr>
      <vt:lpstr>   ESTIMATION  DES DELAIS  </vt:lpstr>
      <vt:lpstr>   ESTIMATION      DU COUT </vt:lpstr>
      <vt:lpstr>conclusion</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OUTILS DE GESTION DE PROJETS INFORMATIQUES</dc:title>
  <dc:creator>Imane Sidki</dc:creator>
  <cp:lastModifiedBy>BASMA ZOUAOUI</cp:lastModifiedBy>
  <cp:revision>6</cp:revision>
  <dcterms:modified xsi:type="dcterms:W3CDTF">2022-05-27T16:18:48Z</dcterms:modified>
</cp:coreProperties>
</file>